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82" r:id="rId5"/>
    <p:sldId id="260" r:id="rId6"/>
    <p:sldId id="259" r:id="rId7"/>
    <p:sldId id="283" r:id="rId8"/>
    <p:sldId id="261" r:id="rId9"/>
    <p:sldId id="281" r:id="rId10"/>
    <p:sldId id="284" r:id="rId11"/>
    <p:sldId id="262" r:id="rId12"/>
    <p:sldId id="285" r:id="rId13"/>
    <p:sldId id="301" r:id="rId14"/>
    <p:sldId id="303" r:id="rId15"/>
    <p:sldId id="264" r:id="rId16"/>
    <p:sldId id="291" r:id="rId17"/>
    <p:sldId id="292" r:id="rId18"/>
    <p:sldId id="293" r:id="rId19"/>
    <p:sldId id="294" r:id="rId20"/>
    <p:sldId id="295" r:id="rId21"/>
    <p:sldId id="296" r:id="rId22"/>
    <p:sldId id="297" r:id="rId23"/>
    <p:sldId id="298" r:id="rId24"/>
    <p:sldId id="299" r:id="rId25"/>
    <p:sldId id="300" r:id="rId26"/>
    <p:sldId id="286" r:id="rId27"/>
    <p:sldId id="268" r:id="rId28"/>
    <p:sldId id="302" r:id="rId29"/>
    <p:sldId id="287" r:id="rId30"/>
    <p:sldId id="269" r:id="rId31"/>
    <p:sldId id="288" r:id="rId32"/>
    <p:sldId id="270" r:id="rId33"/>
    <p:sldId id="289" r:id="rId34"/>
    <p:sldId id="271" r:id="rId35"/>
    <p:sldId id="266" r:id="rId36"/>
    <p:sldId id="290" r:id="rId37"/>
    <p:sldId id="274" r:id="rId38"/>
    <p:sldId id="276" r:id="rId39"/>
    <p:sldId id="277" r:id="rId40"/>
    <p:sldId id="279" r:id="rId41"/>
    <p:sldId id="280" r:id="rId4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26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7F3CF-587E-45B4-8FCF-EDFCE467AEF1}" type="datetimeFigureOut">
              <a:rPr lang="es-ES" smtClean="0"/>
              <a:t>06/03/2018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25BAC-AE99-4462-A0E4-37CA375A99FF}" type="slidenum">
              <a:rPr lang="es-ES" smtClean="0"/>
              <a:t>‹Nº›</a:t>
            </a:fld>
            <a:endParaRPr lang="es-E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30825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7F3CF-587E-45B4-8FCF-EDFCE467AEF1}" type="datetimeFigureOut">
              <a:rPr lang="es-ES" smtClean="0"/>
              <a:t>06/03/2018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25BAC-AE99-4462-A0E4-37CA375A99F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203751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7F3CF-587E-45B4-8FCF-EDFCE467AEF1}" type="datetimeFigureOut">
              <a:rPr lang="es-ES" smtClean="0"/>
              <a:t>06/03/2018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25BAC-AE99-4462-A0E4-37CA375A99F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691882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7F3CF-587E-45B4-8FCF-EDFCE467AEF1}" type="datetimeFigureOut">
              <a:rPr lang="es-ES" smtClean="0"/>
              <a:t>06/03/2018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25BAC-AE99-4462-A0E4-37CA375A99F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613538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7F3CF-587E-45B4-8FCF-EDFCE467AEF1}" type="datetimeFigureOut">
              <a:rPr lang="es-ES" smtClean="0"/>
              <a:t>06/03/2018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25BAC-AE99-4462-A0E4-37CA375A99FF}" type="slidenum">
              <a:rPr lang="es-ES" smtClean="0"/>
              <a:t>‹Nº›</a:t>
            </a:fld>
            <a:endParaRPr lang="es-E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15626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7F3CF-587E-45B4-8FCF-EDFCE467AEF1}" type="datetimeFigureOut">
              <a:rPr lang="es-ES" smtClean="0"/>
              <a:t>06/03/2018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25BAC-AE99-4462-A0E4-37CA375A99F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764793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7F3CF-587E-45B4-8FCF-EDFCE467AEF1}" type="datetimeFigureOut">
              <a:rPr lang="es-ES" smtClean="0"/>
              <a:t>06/03/2018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25BAC-AE99-4462-A0E4-37CA375A99F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660577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7F3CF-587E-45B4-8FCF-EDFCE467AEF1}" type="datetimeFigureOut">
              <a:rPr lang="es-ES" smtClean="0"/>
              <a:t>06/03/2018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25BAC-AE99-4462-A0E4-37CA375A99F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846793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7F3CF-587E-45B4-8FCF-EDFCE467AEF1}" type="datetimeFigureOut">
              <a:rPr lang="es-ES" smtClean="0"/>
              <a:t>06/03/2018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25BAC-AE99-4462-A0E4-37CA375A99F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17185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C947F3CF-587E-45B4-8FCF-EDFCE467AEF1}" type="datetimeFigureOut">
              <a:rPr lang="es-ES" smtClean="0"/>
              <a:t>06/03/2018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F725BAC-AE99-4462-A0E4-37CA375A99F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929240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7F3CF-587E-45B4-8FCF-EDFCE467AEF1}" type="datetimeFigureOut">
              <a:rPr lang="es-ES" smtClean="0"/>
              <a:t>06/03/2018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25BAC-AE99-4462-A0E4-37CA375A99F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106479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C947F3CF-587E-45B4-8FCF-EDFCE467AEF1}" type="datetimeFigureOut">
              <a:rPr lang="es-ES" smtClean="0"/>
              <a:t>06/03/2018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1F725BAC-AE99-4462-A0E4-37CA375A99FF}" type="slidenum">
              <a:rPr lang="es-ES" smtClean="0"/>
              <a:t>‹Nº›</a:t>
            </a:fld>
            <a:endParaRPr lang="es-E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34529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F6ABBB7-21C4-4691-B860-6D5B311C8F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2843086"/>
          </a:xfrm>
        </p:spPr>
        <p:txBody>
          <a:bodyPr>
            <a:normAutofit/>
          </a:bodyPr>
          <a:lstStyle/>
          <a:p>
            <a:r>
              <a:rPr lang="es-ES" sz="6600" dirty="0"/>
              <a:t>Especificación Gráfica de Procesos de Recuperación de Datos en LUCA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D375AA6-ECC8-454A-8D77-B672EA3575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542123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(Graphical Specification of Data Recovery Processes in LUCA) </a:t>
            </a:r>
            <a:endParaRPr lang="es-ES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81532883-5ADC-49EF-9C7E-6C3215056173}"/>
              </a:ext>
            </a:extLst>
          </p:cNvPr>
          <p:cNvSpPr txBox="1"/>
          <p:nvPr/>
        </p:nvSpPr>
        <p:spPr>
          <a:xfrm>
            <a:off x="3003256" y="5221774"/>
            <a:ext cx="61854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Trabajo de Fin de Grado para acceder al </a:t>
            </a:r>
          </a:p>
          <a:p>
            <a:pPr algn="ctr"/>
            <a:r>
              <a:rPr lang="es-ES" dirty="0"/>
              <a:t>GRADO EN INGENIERÍA INFORMÁTICA 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6579027D-C5BB-42FD-9FC9-590282C5B46A}"/>
              </a:ext>
            </a:extLst>
          </p:cNvPr>
          <p:cNvSpPr txBox="1"/>
          <p:nvPr/>
        </p:nvSpPr>
        <p:spPr>
          <a:xfrm>
            <a:off x="8397380" y="5134743"/>
            <a:ext cx="35485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dirty="0"/>
              <a:t>Director: Pablo Sánchez Barreiro </a:t>
            </a:r>
          </a:p>
          <a:p>
            <a:pPr algn="r"/>
            <a:r>
              <a:rPr lang="es-ES" dirty="0"/>
              <a:t>Co-Director: Sergio Herrera Iglesias</a:t>
            </a:r>
          </a:p>
          <a:p>
            <a:pPr algn="r"/>
            <a:endParaRPr lang="es-ES" dirty="0"/>
          </a:p>
          <a:p>
            <a:pPr algn="r"/>
            <a:r>
              <a:rPr lang="es-ES" dirty="0"/>
              <a:t>Febrero - 2018</a:t>
            </a:r>
          </a:p>
        </p:txBody>
      </p:sp>
      <p:pic>
        <p:nvPicPr>
          <p:cNvPr id="1026" name="Picture 2" descr="logoUnicanGrande">
            <a:extLst>
              <a:ext uri="{FF2B5EF4-FFF2-40B4-BE49-F238E27FC236}">
                <a16:creationId xmlns:a16="http://schemas.microsoft.com/office/drawing/2014/main" id="{A20B10F4-8E1E-4050-A683-78E51C13D7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953" y="137466"/>
            <a:ext cx="817367" cy="830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F5CB8703-6102-40EF-9171-295569622943}"/>
              </a:ext>
            </a:extLst>
          </p:cNvPr>
          <p:cNvSpPr txBox="1"/>
          <p:nvPr/>
        </p:nvSpPr>
        <p:spPr>
          <a:xfrm>
            <a:off x="3865223" y="4325966"/>
            <a:ext cx="44615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Ignacio Agüero Salcines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83D6312B-D479-4543-A5E1-293B756C36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5666" y="24368"/>
            <a:ext cx="1056334" cy="1056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2532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Índice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dirty="0"/>
              <a:t>Objetivo General</a:t>
            </a:r>
          </a:p>
          <a:p>
            <a:r>
              <a:rPr lang="es-ES" dirty="0"/>
              <a:t>Proyecto LUCA</a:t>
            </a:r>
          </a:p>
          <a:p>
            <a:r>
              <a:rPr lang="es-ES" dirty="0"/>
              <a:t>Motivación TFG</a:t>
            </a:r>
          </a:p>
          <a:p>
            <a:r>
              <a:rPr lang="es-E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Objetivos del Proyecto</a:t>
            </a:r>
          </a:p>
          <a:p>
            <a:r>
              <a:rPr lang="es-ES" dirty="0"/>
              <a:t>Arquitectura</a:t>
            </a:r>
          </a:p>
          <a:p>
            <a:r>
              <a:rPr lang="es-ES" dirty="0"/>
              <a:t>Componente Genérico</a:t>
            </a:r>
          </a:p>
          <a:p>
            <a:pPr lvl="1"/>
            <a:r>
              <a:rPr lang="es-ES" dirty="0"/>
              <a:t>Editor Gráfico</a:t>
            </a:r>
          </a:p>
          <a:p>
            <a:pPr lvl="1"/>
            <a:r>
              <a:rPr lang="es-ES" dirty="0"/>
              <a:t>Conector</a:t>
            </a:r>
          </a:p>
          <a:p>
            <a:pPr lvl="1"/>
            <a:r>
              <a:rPr lang="es-ES" dirty="0"/>
              <a:t>Integración </a:t>
            </a:r>
            <a:r>
              <a:rPr lang="es-ES" dirty="0" err="1"/>
              <a:t>Vaadin</a:t>
            </a:r>
            <a:endParaRPr lang="es-ES" dirty="0"/>
          </a:p>
          <a:p>
            <a:r>
              <a:rPr lang="es-ES" dirty="0"/>
              <a:t>Integración LUCA</a:t>
            </a:r>
          </a:p>
          <a:p>
            <a:r>
              <a:rPr lang="es-ES" dirty="0"/>
              <a:t>Ejecución de </a:t>
            </a:r>
            <a:r>
              <a:rPr lang="es-ES" i="1" dirty="0"/>
              <a:t>procesos</a:t>
            </a:r>
          </a:p>
          <a:p>
            <a:pPr lvl="1"/>
            <a:endParaRPr lang="es-ES" dirty="0"/>
          </a:p>
          <a:p>
            <a:pPr lvl="1"/>
            <a:endParaRPr lang="es-ES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457595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5AF4AC-1DA0-4364-9280-307A38C0A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Objetivos del proyecto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7D84FB2-9CDE-4334-9AEB-FC53EC49C3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957718"/>
            <a:ext cx="10515600" cy="5355351"/>
          </a:xfrm>
        </p:spPr>
        <p:txBody>
          <a:bodyPr>
            <a:normAutofit/>
          </a:bodyPr>
          <a:lstStyle/>
          <a:p>
            <a:r>
              <a:rPr lang="es-ES" dirty="0"/>
              <a:t>Especificación Gráfica de procesos.</a:t>
            </a:r>
          </a:p>
          <a:p>
            <a:r>
              <a:rPr lang="es-ES" dirty="0"/>
              <a:t>Ejecución de procesos.</a:t>
            </a:r>
          </a:p>
          <a:p>
            <a:r>
              <a:rPr lang="es-ES" dirty="0"/>
              <a:t>Características adicionales:</a:t>
            </a:r>
          </a:p>
          <a:p>
            <a:pPr lvl="1"/>
            <a:r>
              <a:rPr lang="es-ES" dirty="0"/>
              <a:t>Obtención de información paso a paso de la ejecución.</a:t>
            </a:r>
          </a:p>
          <a:p>
            <a:pPr lvl="1"/>
            <a:r>
              <a:rPr lang="es-ES" dirty="0"/>
              <a:t>Exportación de resultados obtenidos.</a:t>
            </a:r>
          </a:p>
          <a:p>
            <a:pPr lvl="1"/>
            <a:r>
              <a:rPr lang="es-ES" dirty="0"/>
              <a:t>Comprobación de conexiones.</a:t>
            </a:r>
          </a:p>
          <a:p>
            <a:pPr lvl="1"/>
            <a:endParaRPr lang="es-ES" dirty="0"/>
          </a:p>
        </p:txBody>
      </p:sp>
      <p:sp>
        <p:nvSpPr>
          <p:cNvPr id="4" name="Diagrama de flujo: conector 3">
            <a:extLst>
              <a:ext uri="{FF2B5EF4-FFF2-40B4-BE49-F238E27FC236}">
                <a16:creationId xmlns:a16="http://schemas.microsoft.com/office/drawing/2014/main" id="{6D1FFE98-9F8F-4EF1-B548-912CA3CB540F}"/>
              </a:ext>
            </a:extLst>
          </p:cNvPr>
          <p:cNvSpPr/>
          <p:nvPr/>
        </p:nvSpPr>
        <p:spPr>
          <a:xfrm>
            <a:off x="9942636" y="511727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5" name="Diagrama de flujo: conector 4">
            <a:extLst>
              <a:ext uri="{FF2B5EF4-FFF2-40B4-BE49-F238E27FC236}">
                <a16:creationId xmlns:a16="http://schemas.microsoft.com/office/drawing/2014/main" id="{8B4DDE44-1EDA-4856-8F21-E1F1DA9A47D0}"/>
              </a:ext>
            </a:extLst>
          </p:cNvPr>
          <p:cNvSpPr/>
          <p:nvPr/>
        </p:nvSpPr>
        <p:spPr>
          <a:xfrm>
            <a:off x="10096871" y="511728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6" name="Diagrama de flujo: conector 5">
            <a:extLst>
              <a:ext uri="{FF2B5EF4-FFF2-40B4-BE49-F238E27FC236}">
                <a16:creationId xmlns:a16="http://schemas.microsoft.com/office/drawing/2014/main" id="{2C4E43E0-3DE8-4264-9694-8A122CCD7CE8}"/>
              </a:ext>
            </a:extLst>
          </p:cNvPr>
          <p:cNvSpPr/>
          <p:nvPr/>
        </p:nvSpPr>
        <p:spPr>
          <a:xfrm>
            <a:off x="10251106" y="511728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7" name="Diagrama de flujo: conector 6">
            <a:extLst>
              <a:ext uri="{FF2B5EF4-FFF2-40B4-BE49-F238E27FC236}">
                <a16:creationId xmlns:a16="http://schemas.microsoft.com/office/drawing/2014/main" id="{124F03B5-052D-4D2B-B369-3FDFBB5FD2DD}"/>
              </a:ext>
            </a:extLst>
          </p:cNvPr>
          <p:cNvSpPr/>
          <p:nvPr/>
        </p:nvSpPr>
        <p:spPr>
          <a:xfrm>
            <a:off x="10405341" y="511727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8" name="Diagrama de flujo: conector 7">
            <a:extLst>
              <a:ext uri="{FF2B5EF4-FFF2-40B4-BE49-F238E27FC236}">
                <a16:creationId xmlns:a16="http://schemas.microsoft.com/office/drawing/2014/main" id="{A1BE2FAC-478D-4B7A-9F63-438DE04CF8FE}"/>
              </a:ext>
            </a:extLst>
          </p:cNvPr>
          <p:cNvSpPr/>
          <p:nvPr/>
        </p:nvSpPr>
        <p:spPr>
          <a:xfrm>
            <a:off x="10559576" y="511726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9" name="Diagrama de flujo: conector 8">
            <a:extLst>
              <a:ext uri="{FF2B5EF4-FFF2-40B4-BE49-F238E27FC236}">
                <a16:creationId xmlns:a16="http://schemas.microsoft.com/office/drawing/2014/main" id="{0DC15ACB-56C4-4B5B-9388-8A273E2282FB}"/>
              </a:ext>
            </a:extLst>
          </p:cNvPr>
          <p:cNvSpPr/>
          <p:nvPr/>
        </p:nvSpPr>
        <p:spPr>
          <a:xfrm>
            <a:off x="10713811" y="511725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0" name="Diagrama de flujo: conector 9">
            <a:extLst>
              <a:ext uri="{FF2B5EF4-FFF2-40B4-BE49-F238E27FC236}">
                <a16:creationId xmlns:a16="http://schemas.microsoft.com/office/drawing/2014/main" id="{DD655677-48AF-461C-8064-7C0F0531D10A}"/>
              </a:ext>
            </a:extLst>
          </p:cNvPr>
          <p:cNvSpPr/>
          <p:nvPr/>
        </p:nvSpPr>
        <p:spPr>
          <a:xfrm>
            <a:off x="10868046" y="511724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1" name="Diagrama de flujo: conector 10">
            <a:extLst>
              <a:ext uri="{FF2B5EF4-FFF2-40B4-BE49-F238E27FC236}">
                <a16:creationId xmlns:a16="http://schemas.microsoft.com/office/drawing/2014/main" id="{46B389B1-459B-4F9E-838B-A328BB30CD1A}"/>
              </a:ext>
            </a:extLst>
          </p:cNvPr>
          <p:cNvSpPr/>
          <p:nvPr/>
        </p:nvSpPr>
        <p:spPr>
          <a:xfrm>
            <a:off x="11022281" y="506961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53829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Índice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dirty="0"/>
              <a:t>Objetivo General</a:t>
            </a:r>
          </a:p>
          <a:p>
            <a:r>
              <a:rPr lang="es-ES" dirty="0"/>
              <a:t>Proyecto LUCA</a:t>
            </a:r>
          </a:p>
          <a:p>
            <a:r>
              <a:rPr lang="es-ES" dirty="0"/>
              <a:t>Motivación TFG</a:t>
            </a:r>
          </a:p>
          <a:p>
            <a:r>
              <a:rPr lang="es-ES" dirty="0"/>
              <a:t>Objetivos del Proyecto</a:t>
            </a:r>
          </a:p>
          <a:p>
            <a:r>
              <a:rPr lang="es-E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Arquitectura</a:t>
            </a:r>
          </a:p>
          <a:p>
            <a:r>
              <a:rPr lang="es-ES" dirty="0"/>
              <a:t>Componente Genérico</a:t>
            </a:r>
          </a:p>
          <a:p>
            <a:pPr lvl="1"/>
            <a:r>
              <a:rPr lang="es-ES" dirty="0"/>
              <a:t>Editor Gráfico</a:t>
            </a:r>
          </a:p>
          <a:p>
            <a:pPr lvl="1"/>
            <a:r>
              <a:rPr lang="es-ES" dirty="0"/>
              <a:t>Conector</a:t>
            </a:r>
          </a:p>
          <a:p>
            <a:pPr lvl="1"/>
            <a:r>
              <a:rPr lang="es-ES" dirty="0"/>
              <a:t>Integración </a:t>
            </a:r>
            <a:r>
              <a:rPr lang="es-ES" dirty="0" err="1"/>
              <a:t>Vaadin</a:t>
            </a:r>
            <a:endParaRPr lang="es-ES" dirty="0"/>
          </a:p>
          <a:p>
            <a:r>
              <a:rPr lang="es-ES" dirty="0"/>
              <a:t>Integración LUCA</a:t>
            </a:r>
          </a:p>
          <a:p>
            <a:r>
              <a:rPr lang="es-ES" dirty="0"/>
              <a:t>Ejecución de </a:t>
            </a:r>
            <a:r>
              <a:rPr lang="es-ES" i="1" dirty="0"/>
              <a:t>procesos</a:t>
            </a:r>
          </a:p>
          <a:p>
            <a:pPr lvl="1"/>
            <a:endParaRPr lang="es-ES" dirty="0"/>
          </a:p>
          <a:p>
            <a:pPr lvl="1"/>
            <a:endParaRPr lang="es-ES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011499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magen que contiene captura de pantalla&#10;&#10;Descripción generada con confianza muy alta">
            <a:extLst>
              <a:ext uri="{FF2B5EF4-FFF2-40B4-BE49-F238E27FC236}">
                <a16:creationId xmlns:a16="http://schemas.microsoft.com/office/drawing/2014/main" id="{2C39B4B6-467F-4A85-AB7F-85D6FD4F5C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88" y="326572"/>
            <a:ext cx="11980423" cy="5537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8907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B2962C7E-A78B-49E5-9499-77F786EB4A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Vaadin</a:t>
            </a:r>
            <a:endParaRPr lang="es-ES" dirty="0"/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40C34CEF-D978-454B-B98A-E15268DF98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Framework para el desarrollo de aplicaciones web avanzadas.</a:t>
            </a:r>
          </a:p>
          <a:p>
            <a:r>
              <a:rPr lang="es-ES" dirty="0"/>
              <a:t>RIA (</a:t>
            </a:r>
            <a:r>
              <a:rPr lang="es-ES" dirty="0" err="1"/>
              <a:t>Rich</a:t>
            </a:r>
            <a:r>
              <a:rPr lang="es-ES" dirty="0"/>
              <a:t>-Internet-</a:t>
            </a:r>
            <a:r>
              <a:rPr lang="es-ES" dirty="0" err="1"/>
              <a:t>Application</a:t>
            </a:r>
            <a:r>
              <a:rPr lang="es-ES" dirty="0"/>
              <a:t>)</a:t>
            </a:r>
          </a:p>
        </p:txBody>
      </p:sp>
      <p:sp>
        <p:nvSpPr>
          <p:cNvPr id="6" name="Diagrama de flujo: conector 5">
            <a:extLst>
              <a:ext uri="{FF2B5EF4-FFF2-40B4-BE49-F238E27FC236}">
                <a16:creationId xmlns:a16="http://schemas.microsoft.com/office/drawing/2014/main" id="{12AA8A03-167A-42A2-AFDB-CFFCD0E09B75}"/>
              </a:ext>
            </a:extLst>
          </p:cNvPr>
          <p:cNvSpPr/>
          <p:nvPr/>
        </p:nvSpPr>
        <p:spPr>
          <a:xfrm>
            <a:off x="9942636" y="511727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7" name="Diagrama de flujo: conector 6">
            <a:extLst>
              <a:ext uri="{FF2B5EF4-FFF2-40B4-BE49-F238E27FC236}">
                <a16:creationId xmlns:a16="http://schemas.microsoft.com/office/drawing/2014/main" id="{0623C1A9-71F9-4B3B-9FC3-311AC0673409}"/>
              </a:ext>
            </a:extLst>
          </p:cNvPr>
          <p:cNvSpPr/>
          <p:nvPr/>
        </p:nvSpPr>
        <p:spPr>
          <a:xfrm>
            <a:off x="10096871" y="511728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8" name="Diagrama de flujo: conector 7">
            <a:extLst>
              <a:ext uri="{FF2B5EF4-FFF2-40B4-BE49-F238E27FC236}">
                <a16:creationId xmlns:a16="http://schemas.microsoft.com/office/drawing/2014/main" id="{E2A6B3E0-F975-4494-B57D-387DE3FEE099}"/>
              </a:ext>
            </a:extLst>
          </p:cNvPr>
          <p:cNvSpPr/>
          <p:nvPr/>
        </p:nvSpPr>
        <p:spPr>
          <a:xfrm>
            <a:off x="10251106" y="511728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9" name="Diagrama de flujo: conector 8">
            <a:extLst>
              <a:ext uri="{FF2B5EF4-FFF2-40B4-BE49-F238E27FC236}">
                <a16:creationId xmlns:a16="http://schemas.microsoft.com/office/drawing/2014/main" id="{312AACB4-197E-49C3-B08E-54D1EC2784B0}"/>
              </a:ext>
            </a:extLst>
          </p:cNvPr>
          <p:cNvSpPr/>
          <p:nvPr/>
        </p:nvSpPr>
        <p:spPr>
          <a:xfrm>
            <a:off x="10405341" y="511727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0" name="Diagrama de flujo: conector 9">
            <a:extLst>
              <a:ext uri="{FF2B5EF4-FFF2-40B4-BE49-F238E27FC236}">
                <a16:creationId xmlns:a16="http://schemas.microsoft.com/office/drawing/2014/main" id="{B21DEE98-1149-4E1E-BD85-4C2DE6B46319}"/>
              </a:ext>
            </a:extLst>
          </p:cNvPr>
          <p:cNvSpPr/>
          <p:nvPr/>
        </p:nvSpPr>
        <p:spPr>
          <a:xfrm>
            <a:off x="10559576" y="511726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1" name="Diagrama de flujo: conector 10">
            <a:extLst>
              <a:ext uri="{FF2B5EF4-FFF2-40B4-BE49-F238E27FC236}">
                <a16:creationId xmlns:a16="http://schemas.microsoft.com/office/drawing/2014/main" id="{B356FF41-098C-4A3C-A835-E8866DEFBD05}"/>
              </a:ext>
            </a:extLst>
          </p:cNvPr>
          <p:cNvSpPr/>
          <p:nvPr/>
        </p:nvSpPr>
        <p:spPr>
          <a:xfrm>
            <a:off x="10713811" y="511725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2" name="Diagrama de flujo: conector 11">
            <a:extLst>
              <a:ext uri="{FF2B5EF4-FFF2-40B4-BE49-F238E27FC236}">
                <a16:creationId xmlns:a16="http://schemas.microsoft.com/office/drawing/2014/main" id="{4C3FA747-C4A3-4357-AD2F-CD3FD99CE4C2}"/>
              </a:ext>
            </a:extLst>
          </p:cNvPr>
          <p:cNvSpPr/>
          <p:nvPr/>
        </p:nvSpPr>
        <p:spPr>
          <a:xfrm>
            <a:off x="10868046" y="511724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3" name="Diagrama de flujo: conector 12">
            <a:extLst>
              <a:ext uri="{FF2B5EF4-FFF2-40B4-BE49-F238E27FC236}">
                <a16:creationId xmlns:a16="http://schemas.microsoft.com/office/drawing/2014/main" id="{D162DDFF-8960-4977-BDDA-A1604CF5561C}"/>
              </a:ext>
            </a:extLst>
          </p:cNvPr>
          <p:cNvSpPr/>
          <p:nvPr/>
        </p:nvSpPr>
        <p:spPr>
          <a:xfrm>
            <a:off x="11022281" y="506961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30622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D1BC97-EFE0-4399-89BE-C9F0C01886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s-ES" dirty="0"/>
              <a:t>Arquitectura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8D3608C0-AC07-48EA-BD64-33F9E62F017B}"/>
              </a:ext>
            </a:extLst>
          </p:cNvPr>
          <p:cNvSpPr/>
          <p:nvPr/>
        </p:nvSpPr>
        <p:spPr>
          <a:xfrm>
            <a:off x="1017518" y="1835048"/>
            <a:ext cx="660283" cy="239925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UI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F4683AFF-E597-49CE-BE27-B8A8E303B78F}"/>
              </a:ext>
            </a:extLst>
          </p:cNvPr>
          <p:cNvSpPr/>
          <p:nvPr/>
        </p:nvSpPr>
        <p:spPr>
          <a:xfrm>
            <a:off x="3839709" y="1835048"/>
            <a:ext cx="660284" cy="23992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 err="1">
                <a:solidFill>
                  <a:schemeClr val="tx1"/>
                </a:solidFill>
              </a:rPr>
              <a:t>Presenter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D510C13C-7B23-4206-B2FF-427B3CBE5FCD}"/>
              </a:ext>
            </a:extLst>
          </p:cNvPr>
          <p:cNvSpPr/>
          <p:nvPr/>
        </p:nvSpPr>
        <p:spPr>
          <a:xfrm>
            <a:off x="8034904" y="1843436"/>
            <a:ext cx="660283" cy="23992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DAO</a:t>
            </a: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87317E62-CD3F-45DE-BA0A-93BEFE576414}"/>
              </a:ext>
            </a:extLst>
          </p:cNvPr>
          <p:cNvSpPr/>
          <p:nvPr/>
        </p:nvSpPr>
        <p:spPr>
          <a:xfrm>
            <a:off x="6661898" y="1835047"/>
            <a:ext cx="660283" cy="23992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 err="1">
                <a:solidFill>
                  <a:schemeClr val="tx1"/>
                </a:solidFill>
              </a:rPr>
              <a:t>Service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F615A1BF-C92B-4369-AF89-12286ADDDEE2}"/>
              </a:ext>
            </a:extLst>
          </p:cNvPr>
          <p:cNvSpPr/>
          <p:nvPr/>
        </p:nvSpPr>
        <p:spPr>
          <a:xfrm>
            <a:off x="5250804" y="1835047"/>
            <a:ext cx="660283" cy="23992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 err="1">
                <a:solidFill>
                  <a:schemeClr val="tx1"/>
                </a:solidFill>
              </a:rPr>
              <a:t>Acess</a:t>
            </a:r>
            <a:r>
              <a:rPr lang="es-ES" dirty="0">
                <a:solidFill>
                  <a:schemeClr val="tx1"/>
                </a:solidFill>
              </a:rPr>
              <a:t> Control </a:t>
            </a:r>
            <a:r>
              <a:rPr lang="es-ES" dirty="0" err="1">
                <a:solidFill>
                  <a:schemeClr val="tx1"/>
                </a:solidFill>
              </a:rPr>
              <a:t>Layer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7" name="Diagrama de flujo: disco magnético 16">
            <a:extLst>
              <a:ext uri="{FF2B5EF4-FFF2-40B4-BE49-F238E27FC236}">
                <a16:creationId xmlns:a16="http://schemas.microsoft.com/office/drawing/2014/main" id="{1A9FE21D-5581-4A41-8CB6-E9FD9471E547}"/>
              </a:ext>
            </a:extLst>
          </p:cNvPr>
          <p:cNvSpPr/>
          <p:nvPr/>
        </p:nvSpPr>
        <p:spPr>
          <a:xfrm>
            <a:off x="9913335" y="2158369"/>
            <a:ext cx="1201728" cy="1769384"/>
          </a:xfrm>
          <a:prstGeom prst="flowChartMagneticDisk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BBDD</a:t>
            </a:r>
          </a:p>
          <a:p>
            <a:pPr algn="ctr"/>
            <a:r>
              <a:rPr lang="es-ES" dirty="0">
                <a:solidFill>
                  <a:schemeClr val="tx1"/>
                </a:solidFill>
              </a:rPr>
              <a:t>MySQL</a:t>
            </a:r>
          </a:p>
        </p:txBody>
      </p: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CD45BDC9-0144-47A2-90CA-BA5BE26467A7}"/>
              </a:ext>
            </a:extLst>
          </p:cNvPr>
          <p:cNvCxnSpPr>
            <a:cxnSpLocks/>
          </p:cNvCxnSpPr>
          <p:nvPr/>
        </p:nvCxnSpPr>
        <p:spPr>
          <a:xfrm>
            <a:off x="3104103" y="2149546"/>
            <a:ext cx="735606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Conector recto de flecha 22">
            <a:extLst>
              <a:ext uri="{FF2B5EF4-FFF2-40B4-BE49-F238E27FC236}">
                <a16:creationId xmlns:a16="http://schemas.microsoft.com/office/drawing/2014/main" id="{56E0C604-8A8C-4BC0-85BD-A241CADEC41A}"/>
              </a:ext>
            </a:extLst>
          </p:cNvPr>
          <p:cNvCxnSpPr>
            <a:cxnSpLocks/>
            <a:stCxn id="12" idx="3"/>
            <a:endCxn id="16" idx="1"/>
          </p:cNvCxnSpPr>
          <p:nvPr/>
        </p:nvCxnSpPr>
        <p:spPr>
          <a:xfrm flipV="1">
            <a:off x="4499993" y="3034672"/>
            <a:ext cx="750811" cy="1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5" name="Conector recto de flecha 24">
            <a:extLst>
              <a:ext uri="{FF2B5EF4-FFF2-40B4-BE49-F238E27FC236}">
                <a16:creationId xmlns:a16="http://schemas.microsoft.com/office/drawing/2014/main" id="{7546EEBE-95ED-4210-AD44-207A2E3CB3DD}"/>
              </a:ext>
            </a:extLst>
          </p:cNvPr>
          <p:cNvCxnSpPr>
            <a:cxnSpLocks/>
            <a:stCxn id="16" idx="3"/>
            <a:endCxn id="15" idx="1"/>
          </p:cNvCxnSpPr>
          <p:nvPr/>
        </p:nvCxnSpPr>
        <p:spPr>
          <a:xfrm>
            <a:off x="5911087" y="3034672"/>
            <a:ext cx="750811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9" name="Conector recto de flecha 28">
            <a:extLst>
              <a:ext uri="{FF2B5EF4-FFF2-40B4-BE49-F238E27FC236}">
                <a16:creationId xmlns:a16="http://schemas.microsoft.com/office/drawing/2014/main" id="{F7B6554D-F35D-40AB-AD9E-2BDE7090D430}"/>
              </a:ext>
            </a:extLst>
          </p:cNvPr>
          <p:cNvCxnSpPr>
            <a:cxnSpLocks/>
            <a:stCxn id="14" idx="3"/>
            <a:endCxn id="17" idx="2"/>
          </p:cNvCxnSpPr>
          <p:nvPr/>
        </p:nvCxnSpPr>
        <p:spPr>
          <a:xfrm>
            <a:off x="8695187" y="3043061"/>
            <a:ext cx="1218148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0" name="Rectángulo 59">
            <a:extLst>
              <a:ext uri="{FF2B5EF4-FFF2-40B4-BE49-F238E27FC236}">
                <a16:creationId xmlns:a16="http://schemas.microsoft.com/office/drawing/2014/main" id="{621AF33C-9EB7-400B-8580-C874D57FE9FA}"/>
              </a:ext>
            </a:extLst>
          </p:cNvPr>
          <p:cNvSpPr/>
          <p:nvPr/>
        </p:nvSpPr>
        <p:spPr>
          <a:xfrm>
            <a:off x="2428613" y="1835048"/>
            <a:ext cx="660283" cy="61868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65" name="Rectángulo 64">
            <a:extLst>
              <a:ext uri="{FF2B5EF4-FFF2-40B4-BE49-F238E27FC236}">
                <a16:creationId xmlns:a16="http://schemas.microsoft.com/office/drawing/2014/main" id="{9015CFE1-A0D1-49C1-804B-03A6CA484FC7}"/>
              </a:ext>
            </a:extLst>
          </p:cNvPr>
          <p:cNvSpPr/>
          <p:nvPr/>
        </p:nvSpPr>
        <p:spPr>
          <a:xfrm>
            <a:off x="2443820" y="2725329"/>
            <a:ext cx="660283" cy="61868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66" name="Rectángulo 65">
            <a:extLst>
              <a:ext uri="{FF2B5EF4-FFF2-40B4-BE49-F238E27FC236}">
                <a16:creationId xmlns:a16="http://schemas.microsoft.com/office/drawing/2014/main" id="{E1E34222-80D2-48D0-8964-0043C12C17BE}"/>
              </a:ext>
            </a:extLst>
          </p:cNvPr>
          <p:cNvSpPr/>
          <p:nvPr/>
        </p:nvSpPr>
        <p:spPr>
          <a:xfrm>
            <a:off x="2443820" y="3615611"/>
            <a:ext cx="660283" cy="61868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</a:endParaRPr>
          </a:p>
        </p:txBody>
      </p:sp>
      <p:cxnSp>
        <p:nvCxnSpPr>
          <p:cNvPr id="67" name="Conector recto de flecha 66">
            <a:extLst>
              <a:ext uri="{FF2B5EF4-FFF2-40B4-BE49-F238E27FC236}">
                <a16:creationId xmlns:a16="http://schemas.microsoft.com/office/drawing/2014/main" id="{BBEA95C8-D29F-485C-805D-5D2D8E0D2A4C}"/>
              </a:ext>
            </a:extLst>
          </p:cNvPr>
          <p:cNvCxnSpPr>
            <a:cxnSpLocks/>
            <a:endCxn id="60" idx="1"/>
          </p:cNvCxnSpPr>
          <p:nvPr/>
        </p:nvCxnSpPr>
        <p:spPr>
          <a:xfrm>
            <a:off x="1673609" y="2144392"/>
            <a:ext cx="755004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0" name="Conector recto de flecha 69">
            <a:extLst>
              <a:ext uri="{FF2B5EF4-FFF2-40B4-BE49-F238E27FC236}">
                <a16:creationId xmlns:a16="http://schemas.microsoft.com/office/drawing/2014/main" id="{91F78888-D6CA-46C5-A81F-04D7F4CE943C}"/>
              </a:ext>
            </a:extLst>
          </p:cNvPr>
          <p:cNvCxnSpPr>
            <a:cxnSpLocks/>
            <a:stCxn id="6" idx="3"/>
            <a:endCxn id="65" idx="1"/>
          </p:cNvCxnSpPr>
          <p:nvPr/>
        </p:nvCxnSpPr>
        <p:spPr>
          <a:xfrm>
            <a:off x="1677801" y="3034673"/>
            <a:ext cx="766019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1" name="Conector recto de flecha 70">
            <a:extLst>
              <a:ext uri="{FF2B5EF4-FFF2-40B4-BE49-F238E27FC236}">
                <a16:creationId xmlns:a16="http://schemas.microsoft.com/office/drawing/2014/main" id="{CF3864E5-4DC8-4888-9428-0205FDF1EB80}"/>
              </a:ext>
            </a:extLst>
          </p:cNvPr>
          <p:cNvCxnSpPr>
            <a:cxnSpLocks/>
            <a:endCxn id="66" idx="1"/>
          </p:cNvCxnSpPr>
          <p:nvPr/>
        </p:nvCxnSpPr>
        <p:spPr>
          <a:xfrm>
            <a:off x="1677801" y="3924955"/>
            <a:ext cx="766019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7" name="Conector recto de flecha 96">
            <a:extLst>
              <a:ext uri="{FF2B5EF4-FFF2-40B4-BE49-F238E27FC236}">
                <a16:creationId xmlns:a16="http://schemas.microsoft.com/office/drawing/2014/main" id="{8F9A8963-6BFC-48A1-8C15-9FF4A43F8E72}"/>
              </a:ext>
            </a:extLst>
          </p:cNvPr>
          <p:cNvCxnSpPr>
            <a:cxnSpLocks/>
            <a:stCxn id="65" idx="3"/>
            <a:endCxn id="12" idx="1"/>
          </p:cNvCxnSpPr>
          <p:nvPr/>
        </p:nvCxnSpPr>
        <p:spPr>
          <a:xfrm>
            <a:off x="3104103" y="3034673"/>
            <a:ext cx="735606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8" name="Conector recto de flecha 97">
            <a:extLst>
              <a:ext uri="{FF2B5EF4-FFF2-40B4-BE49-F238E27FC236}">
                <a16:creationId xmlns:a16="http://schemas.microsoft.com/office/drawing/2014/main" id="{D693B55F-3AF5-4BEF-B0B5-538442E84D85}"/>
              </a:ext>
            </a:extLst>
          </p:cNvPr>
          <p:cNvCxnSpPr>
            <a:cxnSpLocks/>
          </p:cNvCxnSpPr>
          <p:nvPr/>
        </p:nvCxnSpPr>
        <p:spPr>
          <a:xfrm>
            <a:off x="3104103" y="3924955"/>
            <a:ext cx="735606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3" name="Conector recto de flecha 122">
            <a:extLst>
              <a:ext uri="{FF2B5EF4-FFF2-40B4-BE49-F238E27FC236}">
                <a16:creationId xmlns:a16="http://schemas.microsoft.com/office/drawing/2014/main" id="{888A93B4-79F4-43D1-AA04-ADD0FC2EAA67}"/>
              </a:ext>
            </a:extLst>
          </p:cNvPr>
          <p:cNvCxnSpPr>
            <a:cxnSpLocks/>
            <a:stCxn id="15" idx="3"/>
            <a:endCxn id="14" idx="1"/>
          </p:cNvCxnSpPr>
          <p:nvPr/>
        </p:nvCxnSpPr>
        <p:spPr>
          <a:xfrm>
            <a:off x="7322181" y="3034672"/>
            <a:ext cx="712723" cy="8389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35" name="CuadroTexto 134">
            <a:extLst>
              <a:ext uri="{FF2B5EF4-FFF2-40B4-BE49-F238E27FC236}">
                <a16:creationId xmlns:a16="http://schemas.microsoft.com/office/drawing/2014/main" id="{0310414B-A0A2-42CE-849B-86E440C7BD79}"/>
              </a:ext>
            </a:extLst>
          </p:cNvPr>
          <p:cNvSpPr txBox="1"/>
          <p:nvPr/>
        </p:nvSpPr>
        <p:spPr>
          <a:xfrm>
            <a:off x="2281982" y="4308094"/>
            <a:ext cx="11155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 err="1"/>
              <a:t>Vaadin</a:t>
            </a:r>
            <a:r>
              <a:rPr lang="es-ES" sz="1400" dirty="0"/>
              <a:t> </a:t>
            </a:r>
            <a:r>
              <a:rPr lang="es-ES" sz="1400" dirty="0" err="1"/>
              <a:t>Components</a:t>
            </a:r>
            <a:endParaRPr lang="es-ES" sz="1400" dirty="0"/>
          </a:p>
        </p:txBody>
      </p:sp>
      <p:sp>
        <p:nvSpPr>
          <p:cNvPr id="136" name="Rectángulo 135">
            <a:extLst>
              <a:ext uri="{FF2B5EF4-FFF2-40B4-BE49-F238E27FC236}">
                <a16:creationId xmlns:a16="http://schemas.microsoft.com/office/drawing/2014/main" id="{229D8243-B92B-4E3B-A262-9A1F8AF7E451}"/>
              </a:ext>
            </a:extLst>
          </p:cNvPr>
          <p:cNvSpPr/>
          <p:nvPr/>
        </p:nvSpPr>
        <p:spPr>
          <a:xfrm rot="5400000">
            <a:off x="9452190" y="3074231"/>
            <a:ext cx="306581" cy="301916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JPA</a:t>
            </a:r>
          </a:p>
        </p:txBody>
      </p:sp>
      <p:sp>
        <p:nvSpPr>
          <p:cNvPr id="26" name="Diagrama de flujo: conector 25">
            <a:extLst>
              <a:ext uri="{FF2B5EF4-FFF2-40B4-BE49-F238E27FC236}">
                <a16:creationId xmlns:a16="http://schemas.microsoft.com/office/drawing/2014/main" id="{ED5E8428-328E-46F5-8217-992ED016A15C}"/>
              </a:ext>
            </a:extLst>
          </p:cNvPr>
          <p:cNvSpPr/>
          <p:nvPr/>
        </p:nvSpPr>
        <p:spPr>
          <a:xfrm>
            <a:off x="9942636" y="511727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7" name="Diagrama de flujo: conector 26">
            <a:extLst>
              <a:ext uri="{FF2B5EF4-FFF2-40B4-BE49-F238E27FC236}">
                <a16:creationId xmlns:a16="http://schemas.microsoft.com/office/drawing/2014/main" id="{338607AD-4295-4D1D-9920-B5F4FDF9A9AF}"/>
              </a:ext>
            </a:extLst>
          </p:cNvPr>
          <p:cNvSpPr/>
          <p:nvPr/>
        </p:nvSpPr>
        <p:spPr>
          <a:xfrm>
            <a:off x="10096871" y="511728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8" name="Diagrama de flujo: conector 27">
            <a:extLst>
              <a:ext uri="{FF2B5EF4-FFF2-40B4-BE49-F238E27FC236}">
                <a16:creationId xmlns:a16="http://schemas.microsoft.com/office/drawing/2014/main" id="{A9248244-B2DB-4524-AA0C-87FB1B64EA2B}"/>
              </a:ext>
            </a:extLst>
          </p:cNvPr>
          <p:cNvSpPr/>
          <p:nvPr/>
        </p:nvSpPr>
        <p:spPr>
          <a:xfrm>
            <a:off x="10251106" y="511728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0" name="Diagrama de flujo: conector 29">
            <a:extLst>
              <a:ext uri="{FF2B5EF4-FFF2-40B4-BE49-F238E27FC236}">
                <a16:creationId xmlns:a16="http://schemas.microsoft.com/office/drawing/2014/main" id="{88ED69B0-0CC7-4CA3-9667-1A4E0E74D5B3}"/>
              </a:ext>
            </a:extLst>
          </p:cNvPr>
          <p:cNvSpPr/>
          <p:nvPr/>
        </p:nvSpPr>
        <p:spPr>
          <a:xfrm>
            <a:off x="10405341" y="511727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1" name="Diagrama de flujo: conector 30">
            <a:extLst>
              <a:ext uri="{FF2B5EF4-FFF2-40B4-BE49-F238E27FC236}">
                <a16:creationId xmlns:a16="http://schemas.microsoft.com/office/drawing/2014/main" id="{FC0FB898-948C-458B-A359-C9DD3CF77641}"/>
              </a:ext>
            </a:extLst>
          </p:cNvPr>
          <p:cNvSpPr/>
          <p:nvPr/>
        </p:nvSpPr>
        <p:spPr>
          <a:xfrm>
            <a:off x="10559576" y="511726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2" name="Diagrama de flujo: conector 31">
            <a:extLst>
              <a:ext uri="{FF2B5EF4-FFF2-40B4-BE49-F238E27FC236}">
                <a16:creationId xmlns:a16="http://schemas.microsoft.com/office/drawing/2014/main" id="{10D23C3A-74B9-422F-8ACA-B652BA8D8053}"/>
              </a:ext>
            </a:extLst>
          </p:cNvPr>
          <p:cNvSpPr/>
          <p:nvPr/>
        </p:nvSpPr>
        <p:spPr>
          <a:xfrm>
            <a:off x="10713811" y="511725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3" name="Diagrama de flujo: conector 32">
            <a:extLst>
              <a:ext uri="{FF2B5EF4-FFF2-40B4-BE49-F238E27FC236}">
                <a16:creationId xmlns:a16="http://schemas.microsoft.com/office/drawing/2014/main" id="{C503016E-DF2D-4F46-BD55-10B8C493FA0A}"/>
              </a:ext>
            </a:extLst>
          </p:cNvPr>
          <p:cNvSpPr/>
          <p:nvPr/>
        </p:nvSpPr>
        <p:spPr>
          <a:xfrm>
            <a:off x="10868046" y="511724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4" name="Diagrama de flujo: conector 33">
            <a:extLst>
              <a:ext uri="{FF2B5EF4-FFF2-40B4-BE49-F238E27FC236}">
                <a16:creationId xmlns:a16="http://schemas.microsoft.com/office/drawing/2014/main" id="{5C7EF02C-D6D0-46ED-8CBE-CB88EE2910E2}"/>
              </a:ext>
            </a:extLst>
          </p:cNvPr>
          <p:cNvSpPr/>
          <p:nvPr/>
        </p:nvSpPr>
        <p:spPr>
          <a:xfrm>
            <a:off x="11022281" y="506961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5" name="Rectángulo 34">
            <a:extLst>
              <a:ext uri="{FF2B5EF4-FFF2-40B4-BE49-F238E27FC236}">
                <a16:creationId xmlns:a16="http://schemas.microsoft.com/office/drawing/2014/main" id="{FF6AA411-83A3-4C13-9D23-F2ACDA189906}"/>
              </a:ext>
            </a:extLst>
          </p:cNvPr>
          <p:cNvSpPr/>
          <p:nvPr/>
        </p:nvSpPr>
        <p:spPr>
          <a:xfrm rot="5400000">
            <a:off x="6850201" y="3299350"/>
            <a:ext cx="306582" cy="350537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Spring</a:t>
            </a:r>
          </a:p>
        </p:txBody>
      </p:sp>
      <p:sp>
        <p:nvSpPr>
          <p:cNvPr id="36" name="Rectángulo 35">
            <a:extLst>
              <a:ext uri="{FF2B5EF4-FFF2-40B4-BE49-F238E27FC236}">
                <a16:creationId xmlns:a16="http://schemas.microsoft.com/office/drawing/2014/main" id="{02227D59-227C-4399-8D06-E05FEC60C5F1}"/>
              </a:ext>
            </a:extLst>
          </p:cNvPr>
          <p:cNvSpPr/>
          <p:nvPr/>
        </p:nvSpPr>
        <p:spPr>
          <a:xfrm rot="5400000">
            <a:off x="2616914" y="3316288"/>
            <a:ext cx="306581" cy="350537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 err="1">
                <a:solidFill>
                  <a:schemeClr val="tx1"/>
                </a:solidFill>
              </a:rPr>
              <a:t>Vaadin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37" name="CuadroTexto 36">
            <a:extLst>
              <a:ext uri="{FF2B5EF4-FFF2-40B4-BE49-F238E27FC236}">
                <a16:creationId xmlns:a16="http://schemas.microsoft.com/office/drawing/2014/main" id="{1649D0D5-A4D8-4E0E-A42D-86AB27B2075B}"/>
              </a:ext>
            </a:extLst>
          </p:cNvPr>
          <p:cNvSpPr txBox="1"/>
          <p:nvPr/>
        </p:nvSpPr>
        <p:spPr>
          <a:xfrm>
            <a:off x="1036405" y="5784690"/>
            <a:ext cx="6372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/>
              <a:t>Client</a:t>
            </a:r>
          </a:p>
        </p:txBody>
      </p:sp>
      <p:sp>
        <p:nvSpPr>
          <p:cNvPr id="38" name="Cerrar llave 37">
            <a:extLst>
              <a:ext uri="{FF2B5EF4-FFF2-40B4-BE49-F238E27FC236}">
                <a16:creationId xmlns:a16="http://schemas.microsoft.com/office/drawing/2014/main" id="{F07C6F28-7ECD-4588-A1AB-69CF6404B864}"/>
              </a:ext>
            </a:extLst>
          </p:cNvPr>
          <p:cNvSpPr/>
          <p:nvPr/>
        </p:nvSpPr>
        <p:spPr>
          <a:xfrm rot="5400000">
            <a:off x="1200691" y="5191534"/>
            <a:ext cx="306581" cy="77777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9" name="Cerrar llave 38">
            <a:extLst>
              <a:ext uri="{FF2B5EF4-FFF2-40B4-BE49-F238E27FC236}">
                <a16:creationId xmlns:a16="http://schemas.microsoft.com/office/drawing/2014/main" id="{17FF7C9E-D39D-4CFE-B0C8-6DB9250E4B0F}"/>
              </a:ext>
            </a:extLst>
          </p:cNvPr>
          <p:cNvSpPr/>
          <p:nvPr/>
        </p:nvSpPr>
        <p:spPr>
          <a:xfrm rot="5400000">
            <a:off x="6646460" y="1224495"/>
            <a:ext cx="306581" cy="871186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0" name="CuadroTexto 39">
            <a:extLst>
              <a:ext uri="{FF2B5EF4-FFF2-40B4-BE49-F238E27FC236}">
                <a16:creationId xmlns:a16="http://schemas.microsoft.com/office/drawing/2014/main" id="{69DC8DF7-EB0C-4175-AE1B-2028A30A8B8B}"/>
              </a:ext>
            </a:extLst>
          </p:cNvPr>
          <p:cNvSpPr txBox="1"/>
          <p:nvPr/>
        </p:nvSpPr>
        <p:spPr>
          <a:xfrm>
            <a:off x="6481148" y="5801633"/>
            <a:ext cx="7166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/>
              <a:t>Server</a:t>
            </a:r>
          </a:p>
        </p:txBody>
      </p:sp>
    </p:spTree>
    <p:extLst>
      <p:ext uri="{BB962C8B-B14F-4D97-AF65-F5344CB8AC3E}">
        <p14:creationId xmlns:p14="http://schemas.microsoft.com/office/powerpoint/2010/main" val="3473030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4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6" grpId="0" animBg="1"/>
      <p:bldP spid="1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D1BC97-EFE0-4399-89BE-C9F0C0188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Arquitectura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8D3608C0-AC07-48EA-BD64-33F9E62F017B}"/>
              </a:ext>
            </a:extLst>
          </p:cNvPr>
          <p:cNvSpPr/>
          <p:nvPr/>
        </p:nvSpPr>
        <p:spPr>
          <a:xfrm>
            <a:off x="1017518" y="1835048"/>
            <a:ext cx="660283" cy="23992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UI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F4683AFF-E597-49CE-BE27-B8A8E303B78F}"/>
              </a:ext>
            </a:extLst>
          </p:cNvPr>
          <p:cNvSpPr/>
          <p:nvPr/>
        </p:nvSpPr>
        <p:spPr>
          <a:xfrm>
            <a:off x="3839709" y="1835048"/>
            <a:ext cx="660284" cy="239925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 err="1">
                <a:solidFill>
                  <a:schemeClr val="tx1"/>
                </a:solidFill>
              </a:rPr>
              <a:t>Presenter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D510C13C-7B23-4206-B2FF-427B3CBE5FCD}"/>
              </a:ext>
            </a:extLst>
          </p:cNvPr>
          <p:cNvSpPr/>
          <p:nvPr/>
        </p:nvSpPr>
        <p:spPr>
          <a:xfrm>
            <a:off x="8034904" y="1843436"/>
            <a:ext cx="660283" cy="23992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DAO</a:t>
            </a: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87317E62-CD3F-45DE-BA0A-93BEFE576414}"/>
              </a:ext>
            </a:extLst>
          </p:cNvPr>
          <p:cNvSpPr/>
          <p:nvPr/>
        </p:nvSpPr>
        <p:spPr>
          <a:xfrm>
            <a:off x="6661898" y="1835047"/>
            <a:ext cx="660283" cy="23992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 err="1">
                <a:solidFill>
                  <a:schemeClr val="tx1"/>
                </a:solidFill>
              </a:rPr>
              <a:t>Service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F615A1BF-C92B-4369-AF89-12286ADDDEE2}"/>
              </a:ext>
            </a:extLst>
          </p:cNvPr>
          <p:cNvSpPr/>
          <p:nvPr/>
        </p:nvSpPr>
        <p:spPr>
          <a:xfrm>
            <a:off x="5250804" y="1835047"/>
            <a:ext cx="660283" cy="23992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 err="1">
                <a:solidFill>
                  <a:schemeClr val="tx1"/>
                </a:solidFill>
              </a:rPr>
              <a:t>Acess</a:t>
            </a:r>
            <a:r>
              <a:rPr lang="es-ES" dirty="0">
                <a:solidFill>
                  <a:schemeClr val="tx1"/>
                </a:solidFill>
              </a:rPr>
              <a:t> Control </a:t>
            </a:r>
            <a:r>
              <a:rPr lang="es-ES" dirty="0" err="1">
                <a:solidFill>
                  <a:schemeClr val="tx1"/>
                </a:solidFill>
              </a:rPr>
              <a:t>Layer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7" name="Diagrama de flujo: disco magnético 16">
            <a:extLst>
              <a:ext uri="{FF2B5EF4-FFF2-40B4-BE49-F238E27FC236}">
                <a16:creationId xmlns:a16="http://schemas.microsoft.com/office/drawing/2014/main" id="{1A9FE21D-5581-4A41-8CB6-E9FD9471E547}"/>
              </a:ext>
            </a:extLst>
          </p:cNvPr>
          <p:cNvSpPr/>
          <p:nvPr/>
        </p:nvSpPr>
        <p:spPr>
          <a:xfrm>
            <a:off x="9913335" y="2158369"/>
            <a:ext cx="1201728" cy="1769384"/>
          </a:xfrm>
          <a:prstGeom prst="flowChartMagneticDisk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BBDD</a:t>
            </a:r>
          </a:p>
          <a:p>
            <a:pPr algn="ctr"/>
            <a:r>
              <a:rPr lang="es-ES" dirty="0">
                <a:solidFill>
                  <a:schemeClr val="tx1"/>
                </a:solidFill>
              </a:rPr>
              <a:t>MySQL</a:t>
            </a:r>
          </a:p>
        </p:txBody>
      </p: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CD45BDC9-0144-47A2-90CA-BA5BE26467A7}"/>
              </a:ext>
            </a:extLst>
          </p:cNvPr>
          <p:cNvCxnSpPr>
            <a:cxnSpLocks/>
          </p:cNvCxnSpPr>
          <p:nvPr/>
        </p:nvCxnSpPr>
        <p:spPr>
          <a:xfrm>
            <a:off x="3104103" y="2149546"/>
            <a:ext cx="735606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Conector recto de flecha 22">
            <a:extLst>
              <a:ext uri="{FF2B5EF4-FFF2-40B4-BE49-F238E27FC236}">
                <a16:creationId xmlns:a16="http://schemas.microsoft.com/office/drawing/2014/main" id="{56E0C604-8A8C-4BC0-85BD-A241CADEC41A}"/>
              </a:ext>
            </a:extLst>
          </p:cNvPr>
          <p:cNvCxnSpPr>
            <a:cxnSpLocks/>
            <a:stCxn id="12" idx="3"/>
            <a:endCxn id="16" idx="1"/>
          </p:cNvCxnSpPr>
          <p:nvPr/>
        </p:nvCxnSpPr>
        <p:spPr>
          <a:xfrm flipV="1">
            <a:off x="4499993" y="3034672"/>
            <a:ext cx="750811" cy="1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5" name="Conector recto de flecha 24">
            <a:extLst>
              <a:ext uri="{FF2B5EF4-FFF2-40B4-BE49-F238E27FC236}">
                <a16:creationId xmlns:a16="http://schemas.microsoft.com/office/drawing/2014/main" id="{7546EEBE-95ED-4210-AD44-207A2E3CB3DD}"/>
              </a:ext>
            </a:extLst>
          </p:cNvPr>
          <p:cNvCxnSpPr>
            <a:cxnSpLocks/>
            <a:stCxn id="16" idx="3"/>
            <a:endCxn id="15" idx="1"/>
          </p:cNvCxnSpPr>
          <p:nvPr/>
        </p:nvCxnSpPr>
        <p:spPr>
          <a:xfrm>
            <a:off x="5911087" y="3034672"/>
            <a:ext cx="750811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9" name="Conector recto de flecha 28">
            <a:extLst>
              <a:ext uri="{FF2B5EF4-FFF2-40B4-BE49-F238E27FC236}">
                <a16:creationId xmlns:a16="http://schemas.microsoft.com/office/drawing/2014/main" id="{F7B6554D-F35D-40AB-AD9E-2BDE7090D430}"/>
              </a:ext>
            </a:extLst>
          </p:cNvPr>
          <p:cNvCxnSpPr>
            <a:cxnSpLocks/>
            <a:stCxn id="14" idx="3"/>
            <a:endCxn id="17" idx="2"/>
          </p:cNvCxnSpPr>
          <p:nvPr/>
        </p:nvCxnSpPr>
        <p:spPr>
          <a:xfrm>
            <a:off x="8695187" y="3043061"/>
            <a:ext cx="1218148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0" name="Rectángulo 59">
            <a:extLst>
              <a:ext uri="{FF2B5EF4-FFF2-40B4-BE49-F238E27FC236}">
                <a16:creationId xmlns:a16="http://schemas.microsoft.com/office/drawing/2014/main" id="{621AF33C-9EB7-400B-8580-C874D57FE9FA}"/>
              </a:ext>
            </a:extLst>
          </p:cNvPr>
          <p:cNvSpPr/>
          <p:nvPr/>
        </p:nvSpPr>
        <p:spPr>
          <a:xfrm>
            <a:off x="2428613" y="1835048"/>
            <a:ext cx="660283" cy="61868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65" name="Rectángulo 64">
            <a:extLst>
              <a:ext uri="{FF2B5EF4-FFF2-40B4-BE49-F238E27FC236}">
                <a16:creationId xmlns:a16="http://schemas.microsoft.com/office/drawing/2014/main" id="{9015CFE1-A0D1-49C1-804B-03A6CA484FC7}"/>
              </a:ext>
            </a:extLst>
          </p:cNvPr>
          <p:cNvSpPr/>
          <p:nvPr/>
        </p:nvSpPr>
        <p:spPr>
          <a:xfrm>
            <a:off x="2443820" y="2725329"/>
            <a:ext cx="660283" cy="61868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66" name="Rectángulo 65">
            <a:extLst>
              <a:ext uri="{FF2B5EF4-FFF2-40B4-BE49-F238E27FC236}">
                <a16:creationId xmlns:a16="http://schemas.microsoft.com/office/drawing/2014/main" id="{E1E34222-80D2-48D0-8964-0043C12C17BE}"/>
              </a:ext>
            </a:extLst>
          </p:cNvPr>
          <p:cNvSpPr/>
          <p:nvPr/>
        </p:nvSpPr>
        <p:spPr>
          <a:xfrm>
            <a:off x="2443820" y="3615611"/>
            <a:ext cx="660283" cy="61868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</a:endParaRPr>
          </a:p>
        </p:txBody>
      </p:sp>
      <p:cxnSp>
        <p:nvCxnSpPr>
          <p:cNvPr id="67" name="Conector recto de flecha 66">
            <a:extLst>
              <a:ext uri="{FF2B5EF4-FFF2-40B4-BE49-F238E27FC236}">
                <a16:creationId xmlns:a16="http://schemas.microsoft.com/office/drawing/2014/main" id="{BBEA95C8-D29F-485C-805D-5D2D8E0D2A4C}"/>
              </a:ext>
            </a:extLst>
          </p:cNvPr>
          <p:cNvCxnSpPr>
            <a:cxnSpLocks/>
            <a:endCxn id="60" idx="1"/>
          </p:cNvCxnSpPr>
          <p:nvPr/>
        </p:nvCxnSpPr>
        <p:spPr>
          <a:xfrm>
            <a:off x="1673609" y="2144392"/>
            <a:ext cx="755004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0" name="Conector recto de flecha 69">
            <a:extLst>
              <a:ext uri="{FF2B5EF4-FFF2-40B4-BE49-F238E27FC236}">
                <a16:creationId xmlns:a16="http://schemas.microsoft.com/office/drawing/2014/main" id="{91F78888-D6CA-46C5-A81F-04D7F4CE943C}"/>
              </a:ext>
            </a:extLst>
          </p:cNvPr>
          <p:cNvCxnSpPr>
            <a:cxnSpLocks/>
            <a:stCxn id="6" idx="3"/>
            <a:endCxn id="65" idx="1"/>
          </p:cNvCxnSpPr>
          <p:nvPr/>
        </p:nvCxnSpPr>
        <p:spPr>
          <a:xfrm>
            <a:off x="1677801" y="3034673"/>
            <a:ext cx="766019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1" name="Conector recto de flecha 70">
            <a:extLst>
              <a:ext uri="{FF2B5EF4-FFF2-40B4-BE49-F238E27FC236}">
                <a16:creationId xmlns:a16="http://schemas.microsoft.com/office/drawing/2014/main" id="{CF3864E5-4DC8-4888-9428-0205FDF1EB80}"/>
              </a:ext>
            </a:extLst>
          </p:cNvPr>
          <p:cNvCxnSpPr>
            <a:cxnSpLocks/>
            <a:endCxn id="66" idx="1"/>
          </p:cNvCxnSpPr>
          <p:nvPr/>
        </p:nvCxnSpPr>
        <p:spPr>
          <a:xfrm>
            <a:off x="1677801" y="3924955"/>
            <a:ext cx="766019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7" name="Conector recto de flecha 96">
            <a:extLst>
              <a:ext uri="{FF2B5EF4-FFF2-40B4-BE49-F238E27FC236}">
                <a16:creationId xmlns:a16="http://schemas.microsoft.com/office/drawing/2014/main" id="{8F9A8963-6BFC-48A1-8C15-9FF4A43F8E72}"/>
              </a:ext>
            </a:extLst>
          </p:cNvPr>
          <p:cNvCxnSpPr>
            <a:cxnSpLocks/>
            <a:stCxn id="65" idx="3"/>
            <a:endCxn id="12" idx="1"/>
          </p:cNvCxnSpPr>
          <p:nvPr/>
        </p:nvCxnSpPr>
        <p:spPr>
          <a:xfrm>
            <a:off x="3104103" y="3034673"/>
            <a:ext cx="735606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8" name="Conector recto de flecha 97">
            <a:extLst>
              <a:ext uri="{FF2B5EF4-FFF2-40B4-BE49-F238E27FC236}">
                <a16:creationId xmlns:a16="http://schemas.microsoft.com/office/drawing/2014/main" id="{D693B55F-3AF5-4BEF-B0B5-538442E84D85}"/>
              </a:ext>
            </a:extLst>
          </p:cNvPr>
          <p:cNvCxnSpPr>
            <a:cxnSpLocks/>
          </p:cNvCxnSpPr>
          <p:nvPr/>
        </p:nvCxnSpPr>
        <p:spPr>
          <a:xfrm>
            <a:off x="3104103" y="3924955"/>
            <a:ext cx="735606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3" name="Conector recto de flecha 122">
            <a:extLst>
              <a:ext uri="{FF2B5EF4-FFF2-40B4-BE49-F238E27FC236}">
                <a16:creationId xmlns:a16="http://schemas.microsoft.com/office/drawing/2014/main" id="{888A93B4-79F4-43D1-AA04-ADD0FC2EAA67}"/>
              </a:ext>
            </a:extLst>
          </p:cNvPr>
          <p:cNvCxnSpPr>
            <a:cxnSpLocks/>
            <a:stCxn id="15" idx="3"/>
            <a:endCxn id="14" idx="1"/>
          </p:cNvCxnSpPr>
          <p:nvPr/>
        </p:nvCxnSpPr>
        <p:spPr>
          <a:xfrm>
            <a:off x="7322181" y="3034672"/>
            <a:ext cx="712723" cy="8389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35" name="CuadroTexto 134">
            <a:extLst>
              <a:ext uri="{FF2B5EF4-FFF2-40B4-BE49-F238E27FC236}">
                <a16:creationId xmlns:a16="http://schemas.microsoft.com/office/drawing/2014/main" id="{0310414B-A0A2-42CE-849B-86E440C7BD79}"/>
              </a:ext>
            </a:extLst>
          </p:cNvPr>
          <p:cNvSpPr txBox="1"/>
          <p:nvPr/>
        </p:nvSpPr>
        <p:spPr>
          <a:xfrm>
            <a:off x="2281982" y="4308094"/>
            <a:ext cx="11155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 err="1"/>
              <a:t>Vaadin</a:t>
            </a:r>
            <a:r>
              <a:rPr lang="es-ES" sz="1400" dirty="0"/>
              <a:t> </a:t>
            </a:r>
            <a:r>
              <a:rPr lang="es-ES" sz="1400" dirty="0" err="1"/>
              <a:t>Components</a:t>
            </a:r>
            <a:endParaRPr lang="es-ES" sz="1400" dirty="0"/>
          </a:p>
        </p:txBody>
      </p:sp>
      <p:sp>
        <p:nvSpPr>
          <p:cNvPr id="136" name="Rectángulo 135">
            <a:extLst>
              <a:ext uri="{FF2B5EF4-FFF2-40B4-BE49-F238E27FC236}">
                <a16:creationId xmlns:a16="http://schemas.microsoft.com/office/drawing/2014/main" id="{229D8243-B92B-4E3B-A262-9A1F8AF7E451}"/>
              </a:ext>
            </a:extLst>
          </p:cNvPr>
          <p:cNvSpPr/>
          <p:nvPr/>
        </p:nvSpPr>
        <p:spPr>
          <a:xfrm rot="5400000">
            <a:off x="9452190" y="3074231"/>
            <a:ext cx="306581" cy="301916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JPA</a:t>
            </a:r>
          </a:p>
        </p:txBody>
      </p:sp>
      <p:sp>
        <p:nvSpPr>
          <p:cNvPr id="43" name="Diagrama de flujo: conector 42">
            <a:extLst>
              <a:ext uri="{FF2B5EF4-FFF2-40B4-BE49-F238E27FC236}">
                <a16:creationId xmlns:a16="http://schemas.microsoft.com/office/drawing/2014/main" id="{E4497709-DF92-4678-B03A-EBE7DFF377E3}"/>
              </a:ext>
            </a:extLst>
          </p:cNvPr>
          <p:cNvSpPr/>
          <p:nvPr/>
        </p:nvSpPr>
        <p:spPr>
          <a:xfrm>
            <a:off x="9942636" y="511727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44" name="Diagrama de flujo: conector 43">
            <a:extLst>
              <a:ext uri="{FF2B5EF4-FFF2-40B4-BE49-F238E27FC236}">
                <a16:creationId xmlns:a16="http://schemas.microsoft.com/office/drawing/2014/main" id="{C624D1A1-6A08-4148-8A92-EE06E63E01F8}"/>
              </a:ext>
            </a:extLst>
          </p:cNvPr>
          <p:cNvSpPr/>
          <p:nvPr/>
        </p:nvSpPr>
        <p:spPr>
          <a:xfrm>
            <a:off x="10096871" y="511728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45" name="Diagrama de flujo: conector 44">
            <a:extLst>
              <a:ext uri="{FF2B5EF4-FFF2-40B4-BE49-F238E27FC236}">
                <a16:creationId xmlns:a16="http://schemas.microsoft.com/office/drawing/2014/main" id="{EAB8F900-4F24-4184-B1AD-6F10C87DDCB7}"/>
              </a:ext>
            </a:extLst>
          </p:cNvPr>
          <p:cNvSpPr/>
          <p:nvPr/>
        </p:nvSpPr>
        <p:spPr>
          <a:xfrm>
            <a:off x="10251106" y="511728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46" name="Diagrama de flujo: conector 45">
            <a:extLst>
              <a:ext uri="{FF2B5EF4-FFF2-40B4-BE49-F238E27FC236}">
                <a16:creationId xmlns:a16="http://schemas.microsoft.com/office/drawing/2014/main" id="{7E9BADE4-4861-45AC-AC87-E59B49FB1D5D}"/>
              </a:ext>
            </a:extLst>
          </p:cNvPr>
          <p:cNvSpPr/>
          <p:nvPr/>
        </p:nvSpPr>
        <p:spPr>
          <a:xfrm>
            <a:off x="10405341" y="511727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47" name="Diagrama de flujo: conector 46">
            <a:extLst>
              <a:ext uri="{FF2B5EF4-FFF2-40B4-BE49-F238E27FC236}">
                <a16:creationId xmlns:a16="http://schemas.microsoft.com/office/drawing/2014/main" id="{1924A023-0FD5-4D5D-9092-BEF9A675BFA7}"/>
              </a:ext>
            </a:extLst>
          </p:cNvPr>
          <p:cNvSpPr/>
          <p:nvPr/>
        </p:nvSpPr>
        <p:spPr>
          <a:xfrm>
            <a:off x="10559576" y="511726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48" name="Diagrama de flujo: conector 47">
            <a:extLst>
              <a:ext uri="{FF2B5EF4-FFF2-40B4-BE49-F238E27FC236}">
                <a16:creationId xmlns:a16="http://schemas.microsoft.com/office/drawing/2014/main" id="{5152C71E-03A7-4373-A38C-E4FE50ACB26E}"/>
              </a:ext>
            </a:extLst>
          </p:cNvPr>
          <p:cNvSpPr/>
          <p:nvPr/>
        </p:nvSpPr>
        <p:spPr>
          <a:xfrm>
            <a:off x="10713811" y="511725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49" name="Diagrama de flujo: conector 48">
            <a:extLst>
              <a:ext uri="{FF2B5EF4-FFF2-40B4-BE49-F238E27FC236}">
                <a16:creationId xmlns:a16="http://schemas.microsoft.com/office/drawing/2014/main" id="{66A389DC-BE08-4BCC-9F80-7FEE2DA38DCB}"/>
              </a:ext>
            </a:extLst>
          </p:cNvPr>
          <p:cNvSpPr/>
          <p:nvPr/>
        </p:nvSpPr>
        <p:spPr>
          <a:xfrm>
            <a:off x="10868046" y="511724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50" name="Diagrama de flujo: conector 49">
            <a:extLst>
              <a:ext uri="{FF2B5EF4-FFF2-40B4-BE49-F238E27FC236}">
                <a16:creationId xmlns:a16="http://schemas.microsoft.com/office/drawing/2014/main" id="{BE5DB19F-E195-4EAB-A642-6B1E6D807749}"/>
              </a:ext>
            </a:extLst>
          </p:cNvPr>
          <p:cNvSpPr/>
          <p:nvPr/>
        </p:nvSpPr>
        <p:spPr>
          <a:xfrm>
            <a:off x="11022281" y="506961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id="{8BA3B736-5041-4410-8042-D4CBF5D682D4}"/>
              </a:ext>
            </a:extLst>
          </p:cNvPr>
          <p:cNvSpPr/>
          <p:nvPr/>
        </p:nvSpPr>
        <p:spPr>
          <a:xfrm rot="5400000">
            <a:off x="6850201" y="3299350"/>
            <a:ext cx="306582" cy="350537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Spring</a:t>
            </a:r>
          </a:p>
        </p:txBody>
      </p:sp>
      <p:sp>
        <p:nvSpPr>
          <p:cNvPr id="35" name="Rectángulo 34">
            <a:extLst>
              <a:ext uri="{FF2B5EF4-FFF2-40B4-BE49-F238E27FC236}">
                <a16:creationId xmlns:a16="http://schemas.microsoft.com/office/drawing/2014/main" id="{B1D46749-FF82-41AD-8B4B-5B7690FC4294}"/>
              </a:ext>
            </a:extLst>
          </p:cNvPr>
          <p:cNvSpPr/>
          <p:nvPr/>
        </p:nvSpPr>
        <p:spPr>
          <a:xfrm rot="5400000">
            <a:off x="2616914" y="3316288"/>
            <a:ext cx="306581" cy="350537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 err="1">
                <a:solidFill>
                  <a:schemeClr val="tx1"/>
                </a:solidFill>
              </a:rPr>
              <a:t>Vaadin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95D2659E-F0E8-47F5-9070-6F87889DA6F2}"/>
              </a:ext>
            </a:extLst>
          </p:cNvPr>
          <p:cNvSpPr txBox="1"/>
          <p:nvPr/>
        </p:nvSpPr>
        <p:spPr>
          <a:xfrm>
            <a:off x="1036405" y="5784690"/>
            <a:ext cx="6372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/>
              <a:t>Client</a:t>
            </a:r>
          </a:p>
        </p:txBody>
      </p:sp>
      <p:sp>
        <p:nvSpPr>
          <p:cNvPr id="37" name="Cerrar llave 36">
            <a:extLst>
              <a:ext uri="{FF2B5EF4-FFF2-40B4-BE49-F238E27FC236}">
                <a16:creationId xmlns:a16="http://schemas.microsoft.com/office/drawing/2014/main" id="{22514E19-9922-4200-9D9F-14778D76A1F7}"/>
              </a:ext>
            </a:extLst>
          </p:cNvPr>
          <p:cNvSpPr/>
          <p:nvPr/>
        </p:nvSpPr>
        <p:spPr>
          <a:xfrm rot="5400000">
            <a:off x="1200691" y="5191534"/>
            <a:ext cx="306581" cy="77777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8" name="Cerrar llave 37">
            <a:extLst>
              <a:ext uri="{FF2B5EF4-FFF2-40B4-BE49-F238E27FC236}">
                <a16:creationId xmlns:a16="http://schemas.microsoft.com/office/drawing/2014/main" id="{BEE198D5-8D7C-4FB2-BDE5-53A140601ED9}"/>
              </a:ext>
            </a:extLst>
          </p:cNvPr>
          <p:cNvSpPr/>
          <p:nvPr/>
        </p:nvSpPr>
        <p:spPr>
          <a:xfrm rot="5400000">
            <a:off x="6646460" y="1224495"/>
            <a:ext cx="306581" cy="871186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9" name="CuadroTexto 38">
            <a:extLst>
              <a:ext uri="{FF2B5EF4-FFF2-40B4-BE49-F238E27FC236}">
                <a16:creationId xmlns:a16="http://schemas.microsoft.com/office/drawing/2014/main" id="{DC421EE1-7FF3-4EC3-A746-B6A1C1515AEB}"/>
              </a:ext>
            </a:extLst>
          </p:cNvPr>
          <p:cNvSpPr txBox="1"/>
          <p:nvPr/>
        </p:nvSpPr>
        <p:spPr>
          <a:xfrm>
            <a:off x="6481148" y="5801633"/>
            <a:ext cx="7166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/>
              <a:t>Server</a:t>
            </a:r>
          </a:p>
        </p:txBody>
      </p:sp>
    </p:spTree>
    <p:extLst>
      <p:ext uri="{BB962C8B-B14F-4D97-AF65-F5344CB8AC3E}">
        <p14:creationId xmlns:p14="http://schemas.microsoft.com/office/powerpoint/2010/main" val="3139325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4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6" grpId="0" animBg="1"/>
      <p:bldP spid="1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D1BC97-EFE0-4399-89BE-C9F0C0188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Arquitectura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8D3608C0-AC07-48EA-BD64-33F9E62F017B}"/>
              </a:ext>
            </a:extLst>
          </p:cNvPr>
          <p:cNvSpPr/>
          <p:nvPr/>
        </p:nvSpPr>
        <p:spPr>
          <a:xfrm>
            <a:off x="1017518" y="1835048"/>
            <a:ext cx="660283" cy="23992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UI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F4683AFF-E597-49CE-BE27-B8A8E303B78F}"/>
              </a:ext>
            </a:extLst>
          </p:cNvPr>
          <p:cNvSpPr/>
          <p:nvPr/>
        </p:nvSpPr>
        <p:spPr>
          <a:xfrm>
            <a:off x="3839709" y="1835048"/>
            <a:ext cx="660284" cy="23992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 err="1">
                <a:solidFill>
                  <a:schemeClr val="tx1"/>
                </a:solidFill>
              </a:rPr>
              <a:t>Presenter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D510C13C-7B23-4206-B2FF-427B3CBE5FCD}"/>
              </a:ext>
            </a:extLst>
          </p:cNvPr>
          <p:cNvSpPr/>
          <p:nvPr/>
        </p:nvSpPr>
        <p:spPr>
          <a:xfrm>
            <a:off x="8034904" y="1843436"/>
            <a:ext cx="660283" cy="23992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DAO</a:t>
            </a: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87317E62-CD3F-45DE-BA0A-93BEFE576414}"/>
              </a:ext>
            </a:extLst>
          </p:cNvPr>
          <p:cNvSpPr/>
          <p:nvPr/>
        </p:nvSpPr>
        <p:spPr>
          <a:xfrm>
            <a:off x="6661898" y="1835047"/>
            <a:ext cx="660283" cy="23992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 err="1">
                <a:solidFill>
                  <a:schemeClr val="tx1"/>
                </a:solidFill>
              </a:rPr>
              <a:t>Service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F615A1BF-C92B-4369-AF89-12286ADDDEE2}"/>
              </a:ext>
            </a:extLst>
          </p:cNvPr>
          <p:cNvSpPr/>
          <p:nvPr/>
        </p:nvSpPr>
        <p:spPr>
          <a:xfrm>
            <a:off x="5250804" y="1835047"/>
            <a:ext cx="660283" cy="239925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 err="1">
                <a:solidFill>
                  <a:schemeClr val="tx1"/>
                </a:solidFill>
              </a:rPr>
              <a:t>Acess</a:t>
            </a:r>
            <a:r>
              <a:rPr lang="es-ES" dirty="0">
                <a:solidFill>
                  <a:schemeClr val="tx1"/>
                </a:solidFill>
              </a:rPr>
              <a:t> Control </a:t>
            </a:r>
            <a:r>
              <a:rPr lang="es-ES" dirty="0" err="1">
                <a:solidFill>
                  <a:schemeClr val="tx1"/>
                </a:solidFill>
              </a:rPr>
              <a:t>Layer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7" name="Diagrama de flujo: disco magnético 16">
            <a:extLst>
              <a:ext uri="{FF2B5EF4-FFF2-40B4-BE49-F238E27FC236}">
                <a16:creationId xmlns:a16="http://schemas.microsoft.com/office/drawing/2014/main" id="{1A9FE21D-5581-4A41-8CB6-E9FD9471E547}"/>
              </a:ext>
            </a:extLst>
          </p:cNvPr>
          <p:cNvSpPr/>
          <p:nvPr/>
        </p:nvSpPr>
        <p:spPr>
          <a:xfrm>
            <a:off x="9913335" y="2158369"/>
            <a:ext cx="1201728" cy="1769384"/>
          </a:xfrm>
          <a:prstGeom prst="flowChartMagneticDisk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BBDD</a:t>
            </a:r>
          </a:p>
          <a:p>
            <a:pPr algn="ctr"/>
            <a:r>
              <a:rPr lang="es-ES" dirty="0">
                <a:solidFill>
                  <a:schemeClr val="tx1"/>
                </a:solidFill>
              </a:rPr>
              <a:t>MySQL</a:t>
            </a:r>
          </a:p>
        </p:txBody>
      </p: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CD45BDC9-0144-47A2-90CA-BA5BE26467A7}"/>
              </a:ext>
            </a:extLst>
          </p:cNvPr>
          <p:cNvCxnSpPr>
            <a:cxnSpLocks/>
          </p:cNvCxnSpPr>
          <p:nvPr/>
        </p:nvCxnSpPr>
        <p:spPr>
          <a:xfrm>
            <a:off x="3104103" y="2149546"/>
            <a:ext cx="735606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Conector recto de flecha 22">
            <a:extLst>
              <a:ext uri="{FF2B5EF4-FFF2-40B4-BE49-F238E27FC236}">
                <a16:creationId xmlns:a16="http://schemas.microsoft.com/office/drawing/2014/main" id="{56E0C604-8A8C-4BC0-85BD-A241CADEC41A}"/>
              </a:ext>
            </a:extLst>
          </p:cNvPr>
          <p:cNvCxnSpPr>
            <a:cxnSpLocks/>
            <a:stCxn id="12" idx="3"/>
            <a:endCxn id="16" idx="1"/>
          </p:cNvCxnSpPr>
          <p:nvPr/>
        </p:nvCxnSpPr>
        <p:spPr>
          <a:xfrm flipV="1">
            <a:off x="4499993" y="3034672"/>
            <a:ext cx="750811" cy="1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5" name="Conector recto de flecha 24">
            <a:extLst>
              <a:ext uri="{FF2B5EF4-FFF2-40B4-BE49-F238E27FC236}">
                <a16:creationId xmlns:a16="http://schemas.microsoft.com/office/drawing/2014/main" id="{7546EEBE-95ED-4210-AD44-207A2E3CB3DD}"/>
              </a:ext>
            </a:extLst>
          </p:cNvPr>
          <p:cNvCxnSpPr>
            <a:cxnSpLocks/>
            <a:stCxn id="16" idx="3"/>
            <a:endCxn id="15" idx="1"/>
          </p:cNvCxnSpPr>
          <p:nvPr/>
        </p:nvCxnSpPr>
        <p:spPr>
          <a:xfrm>
            <a:off x="5911087" y="3034672"/>
            <a:ext cx="750811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9" name="Conector recto de flecha 28">
            <a:extLst>
              <a:ext uri="{FF2B5EF4-FFF2-40B4-BE49-F238E27FC236}">
                <a16:creationId xmlns:a16="http://schemas.microsoft.com/office/drawing/2014/main" id="{F7B6554D-F35D-40AB-AD9E-2BDE7090D430}"/>
              </a:ext>
            </a:extLst>
          </p:cNvPr>
          <p:cNvCxnSpPr>
            <a:cxnSpLocks/>
            <a:stCxn id="14" idx="3"/>
            <a:endCxn id="17" idx="2"/>
          </p:cNvCxnSpPr>
          <p:nvPr/>
        </p:nvCxnSpPr>
        <p:spPr>
          <a:xfrm>
            <a:off x="8695187" y="3043061"/>
            <a:ext cx="1218148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0" name="Rectángulo 59">
            <a:extLst>
              <a:ext uri="{FF2B5EF4-FFF2-40B4-BE49-F238E27FC236}">
                <a16:creationId xmlns:a16="http://schemas.microsoft.com/office/drawing/2014/main" id="{621AF33C-9EB7-400B-8580-C874D57FE9FA}"/>
              </a:ext>
            </a:extLst>
          </p:cNvPr>
          <p:cNvSpPr/>
          <p:nvPr/>
        </p:nvSpPr>
        <p:spPr>
          <a:xfrm>
            <a:off x="2428613" y="1835048"/>
            <a:ext cx="660283" cy="61868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65" name="Rectángulo 64">
            <a:extLst>
              <a:ext uri="{FF2B5EF4-FFF2-40B4-BE49-F238E27FC236}">
                <a16:creationId xmlns:a16="http://schemas.microsoft.com/office/drawing/2014/main" id="{9015CFE1-A0D1-49C1-804B-03A6CA484FC7}"/>
              </a:ext>
            </a:extLst>
          </p:cNvPr>
          <p:cNvSpPr/>
          <p:nvPr/>
        </p:nvSpPr>
        <p:spPr>
          <a:xfrm>
            <a:off x="2443820" y="2725329"/>
            <a:ext cx="660283" cy="61868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66" name="Rectángulo 65">
            <a:extLst>
              <a:ext uri="{FF2B5EF4-FFF2-40B4-BE49-F238E27FC236}">
                <a16:creationId xmlns:a16="http://schemas.microsoft.com/office/drawing/2014/main" id="{E1E34222-80D2-48D0-8964-0043C12C17BE}"/>
              </a:ext>
            </a:extLst>
          </p:cNvPr>
          <p:cNvSpPr/>
          <p:nvPr/>
        </p:nvSpPr>
        <p:spPr>
          <a:xfrm>
            <a:off x="2443820" y="3615611"/>
            <a:ext cx="660283" cy="61868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</a:endParaRPr>
          </a:p>
        </p:txBody>
      </p:sp>
      <p:cxnSp>
        <p:nvCxnSpPr>
          <p:cNvPr id="67" name="Conector recto de flecha 66">
            <a:extLst>
              <a:ext uri="{FF2B5EF4-FFF2-40B4-BE49-F238E27FC236}">
                <a16:creationId xmlns:a16="http://schemas.microsoft.com/office/drawing/2014/main" id="{BBEA95C8-D29F-485C-805D-5D2D8E0D2A4C}"/>
              </a:ext>
            </a:extLst>
          </p:cNvPr>
          <p:cNvCxnSpPr>
            <a:cxnSpLocks/>
            <a:endCxn id="60" idx="1"/>
          </p:cNvCxnSpPr>
          <p:nvPr/>
        </p:nvCxnSpPr>
        <p:spPr>
          <a:xfrm>
            <a:off x="1673609" y="2144392"/>
            <a:ext cx="755004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0" name="Conector recto de flecha 69">
            <a:extLst>
              <a:ext uri="{FF2B5EF4-FFF2-40B4-BE49-F238E27FC236}">
                <a16:creationId xmlns:a16="http://schemas.microsoft.com/office/drawing/2014/main" id="{91F78888-D6CA-46C5-A81F-04D7F4CE943C}"/>
              </a:ext>
            </a:extLst>
          </p:cNvPr>
          <p:cNvCxnSpPr>
            <a:cxnSpLocks/>
            <a:stCxn id="6" idx="3"/>
            <a:endCxn id="65" idx="1"/>
          </p:cNvCxnSpPr>
          <p:nvPr/>
        </p:nvCxnSpPr>
        <p:spPr>
          <a:xfrm>
            <a:off x="1677801" y="3034673"/>
            <a:ext cx="766019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1" name="Conector recto de flecha 70">
            <a:extLst>
              <a:ext uri="{FF2B5EF4-FFF2-40B4-BE49-F238E27FC236}">
                <a16:creationId xmlns:a16="http://schemas.microsoft.com/office/drawing/2014/main" id="{CF3864E5-4DC8-4888-9428-0205FDF1EB80}"/>
              </a:ext>
            </a:extLst>
          </p:cNvPr>
          <p:cNvCxnSpPr>
            <a:cxnSpLocks/>
            <a:endCxn id="66" idx="1"/>
          </p:cNvCxnSpPr>
          <p:nvPr/>
        </p:nvCxnSpPr>
        <p:spPr>
          <a:xfrm>
            <a:off x="1677801" y="3924955"/>
            <a:ext cx="766019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7" name="Conector recto de flecha 96">
            <a:extLst>
              <a:ext uri="{FF2B5EF4-FFF2-40B4-BE49-F238E27FC236}">
                <a16:creationId xmlns:a16="http://schemas.microsoft.com/office/drawing/2014/main" id="{8F9A8963-6BFC-48A1-8C15-9FF4A43F8E72}"/>
              </a:ext>
            </a:extLst>
          </p:cNvPr>
          <p:cNvCxnSpPr>
            <a:cxnSpLocks/>
            <a:stCxn id="65" idx="3"/>
            <a:endCxn id="12" idx="1"/>
          </p:cNvCxnSpPr>
          <p:nvPr/>
        </p:nvCxnSpPr>
        <p:spPr>
          <a:xfrm>
            <a:off x="3104103" y="3034673"/>
            <a:ext cx="735606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8" name="Conector recto de flecha 97">
            <a:extLst>
              <a:ext uri="{FF2B5EF4-FFF2-40B4-BE49-F238E27FC236}">
                <a16:creationId xmlns:a16="http://schemas.microsoft.com/office/drawing/2014/main" id="{D693B55F-3AF5-4BEF-B0B5-538442E84D85}"/>
              </a:ext>
            </a:extLst>
          </p:cNvPr>
          <p:cNvCxnSpPr>
            <a:cxnSpLocks/>
          </p:cNvCxnSpPr>
          <p:nvPr/>
        </p:nvCxnSpPr>
        <p:spPr>
          <a:xfrm>
            <a:off x="3104103" y="3924955"/>
            <a:ext cx="735606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3" name="Conector recto de flecha 122">
            <a:extLst>
              <a:ext uri="{FF2B5EF4-FFF2-40B4-BE49-F238E27FC236}">
                <a16:creationId xmlns:a16="http://schemas.microsoft.com/office/drawing/2014/main" id="{888A93B4-79F4-43D1-AA04-ADD0FC2EAA67}"/>
              </a:ext>
            </a:extLst>
          </p:cNvPr>
          <p:cNvCxnSpPr>
            <a:cxnSpLocks/>
            <a:stCxn id="15" idx="3"/>
            <a:endCxn id="14" idx="1"/>
          </p:cNvCxnSpPr>
          <p:nvPr/>
        </p:nvCxnSpPr>
        <p:spPr>
          <a:xfrm>
            <a:off x="7322181" y="3034672"/>
            <a:ext cx="712723" cy="8389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35" name="CuadroTexto 134">
            <a:extLst>
              <a:ext uri="{FF2B5EF4-FFF2-40B4-BE49-F238E27FC236}">
                <a16:creationId xmlns:a16="http://schemas.microsoft.com/office/drawing/2014/main" id="{0310414B-A0A2-42CE-849B-86E440C7BD79}"/>
              </a:ext>
            </a:extLst>
          </p:cNvPr>
          <p:cNvSpPr txBox="1"/>
          <p:nvPr/>
        </p:nvSpPr>
        <p:spPr>
          <a:xfrm>
            <a:off x="2281982" y="4308094"/>
            <a:ext cx="11155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 err="1"/>
              <a:t>Vaadin</a:t>
            </a:r>
            <a:r>
              <a:rPr lang="es-ES" sz="1400" dirty="0"/>
              <a:t> </a:t>
            </a:r>
            <a:r>
              <a:rPr lang="es-ES" sz="1400" dirty="0" err="1"/>
              <a:t>Components</a:t>
            </a:r>
            <a:endParaRPr lang="es-ES" sz="1400" dirty="0"/>
          </a:p>
        </p:txBody>
      </p:sp>
      <p:sp>
        <p:nvSpPr>
          <p:cNvPr id="136" name="Rectángulo 135">
            <a:extLst>
              <a:ext uri="{FF2B5EF4-FFF2-40B4-BE49-F238E27FC236}">
                <a16:creationId xmlns:a16="http://schemas.microsoft.com/office/drawing/2014/main" id="{229D8243-B92B-4E3B-A262-9A1F8AF7E451}"/>
              </a:ext>
            </a:extLst>
          </p:cNvPr>
          <p:cNvSpPr/>
          <p:nvPr/>
        </p:nvSpPr>
        <p:spPr>
          <a:xfrm rot="5400000">
            <a:off x="9452190" y="3074231"/>
            <a:ext cx="306581" cy="301916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JPA</a:t>
            </a:r>
          </a:p>
        </p:txBody>
      </p:sp>
      <p:sp>
        <p:nvSpPr>
          <p:cNvPr id="35" name="Diagrama de flujo: conector 34">
            <a:extLst>
              <a:ext uri="{FF2B5EF4-FFF2-40B4-BE49-F238E27FC236}">
                <a16:creationId xmlns:a16="http://schemas.microsoft.com/office/drawing/2014/main" id="{B6F44183-CA75-40E4-B2C1-AD53B9342445}"/>
              </a:ext>
            </a:extLst>
          </p:cNvPr>
          <p:cNvSpPr/>
          <p:nvPr/>
        </p:nvSpPr>
        <p:spPr>
          <a:xfrm>
            <a:off x="9942636" y="511727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6" name="Diagrama de flujo: conector 35">
            <a:extLst>
              <a:ext uri="{FF2B5EF4-FFF2-40B4-BE49-F238E27FC236}">
                <a16:creationId xmlns:a16="http://schemas.microsoft.com/office/drawing/2014/main" id="{0D195899-6E5A-43DD-9987-92426922F86F}"/>
              </a:ext>
            </a:extLst>
          </p:cNvPr>
          <p:cNvSpPr/>
          <p:nvPr/>
        </p:nvSpPr>
        <p:spPr>
          <a:xfrm>
            <a:off x="10096871" y="511728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7" name="Diagrama de flujo: conector 36">
            <a:extLst>
              <a:ext uri="{FF2B5EF4-FFF2-40B4-BE49-F238E27FC236}">
                <a16:creationId xmlns:a16="http://schemas.microsoft.com/office/drawing/2014/main" id="{AA5F9976-FA68-4A64-A921-AB7A1A82D261}"/>
              </a:ext>
            </a:extLst>
          </p:cNvPr>
          <p:cNvSpPr/>
          <p:nvPr/>
        </p:nvSpPr>
        <p:spPr>
          <a:xfrm>
            <a:off x="10251106" y="511728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8" name="Diagrama de flujo: conector 37">
            <a:extLst>
              <a:ext uri="{FF2B5EF4-FFF2-40B4-BE49-F238E27FC236}">
                <a16:creationId xmlns:a16="http://schemas.microsoft.com/office/drawing/2014/main" id="{25832D1B-9707-404F-9820-F5961A29D193}"/>
              </a:ext>
            </a:extLst>
          </p:cNvPr>
          <p:cNvSpPr/>
          <p:nvPr/>
        </p:nvSpPr>
        <p:spPr>
          <a:xfrm>
            <a:off x="10405341" y="511727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9" name="Diagrama de flujo: conector 38">
            <a:extLst>
              <a:ext uri="{FF2B5EF4-FFF2-40B4-BE49-F238E27FC236}">
                <a16:creationId xmlns:a16="http://schemas.microsoft.com/office/drawing/2014/main" id="{2D9F258D-A7DA-479B-9E8C-54A274D0DB78}"/>
              </a:ext>
            </a:extLst>
          </p:cNvPr>
          <p:cNvSpPr/>
          <p:nvPr/>
        </p:nvSpPr>
        <p:spPr>
          <a:xfrm>
            <a:off x="10559576" y="511726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40" name="Diagrama de flujo: conector 39">
            <a:extLst>
              <a:ext uri="{FF2B5EF4-FFF2-40B4-BE49-F238E27FC236}">
                <a16:creationId xmlns:a16="http://schemas.microsoft.com/office/drawing/2014/main" id="{344FAF8B-6E77-47F5-9A17-59F331E00A14}"/>
              </a:ext>
            </a:extLst>
          </p:cNvPr>
          <p:cNvSpPr/>
          <p:nvPr/>
        </p:nvSpPr>
        <p:spPr>
          <a:xfrm>
            <a:off x="10713811" y="511725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41" name="Diagrama de flujo: conector 40">
            <a:extLst>
              <a:ext uri="{FF2B5EF4-FFF2-40B4-BE49-F238E27FC236}">
                <a16:creationId xmlns:a16="http://schemas.microsoft.com/office/drawing/2014/main" id="{522701A9-2828-4610-96D1-F67EBA69E087}"/>
              </a:ext>
            </a:extLst>
          </p:cNvPr>
          <p:cNvSpPr/>
          <p:nvPr/>
        </p:nvSpPr>
        <p:spPr>
          <a:xfrm>
            <a:off x="10868046" y="511724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42" name="Diagrama de flujo: conector 41">
            <a:extLst>
              <a:ext uri="{FF2B5EF4-FFF2-40B4-BE49-F238E27FC236}">
                <a16:creationId xmlns:a16="http://schemas.microsoft.com/office/drawing/2014/main" id="{20FCB53C-BB8C-43C2-9D8B-915DF1E0FDC0}"/>
              </a:ext>
            </a:extLst>
          </p:cNvPr>
          <p:cNvSpPr/>
          <p:nvPr/>
        </p:nvSpPr>
        <p:spPr>
          <a:xfrm>
            <a:off x="11022281" y="506961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44" name="Rectángulo 43">
            <a:extLst>
              <a:ext uri="{FF2B5EF4-FFF2-40B4-BE49-F238E27FC236}">
                <a16:creationId xmlns:a16="http://schemas.microsoft.com/office/drawing/2014/main" id="{5CE9407E-30FE-4917-872B-6B94A4097480}"/>
              </a:ext>
            </a:extLst>
          </p:cNvPr>
          <p:cNvSpPr/>
          <p:nvPr/>
        </p:nvSpPr>
        <p:spPr>
          <a:xfrm rot="5400000">
            <a:off x="6850201" y="3299350"/>
            <a:ext cx="306582" cy="350537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Spring</a:t>
            </a:r>
          </a:p>
        </p:txBody>
      </p:sp>
      <p:sp>
        <p:nvSpPr>
          <p:cNvPr id="45" name="Rectángulo 44">
            <a:extLst>
              <a:ext uri="{FF2B5EF4-FFF2-40B4-BE49-F238E27FC236}">
                <a16:creationId xmlns:a16="http://schemas.microsoft.com/office/drawing/2014/main" id="{3B2816E4-6C4A-4816-9CBC-924DE60DFE35}"/>
              </a:ext>
            </a:extLst>
          </p:cNvPr>
          <p:cNvSpPr/>
          <p:nvPr/>
        </p:nvSpPr>
        <p:spPr>
          <a:xfrm rot="5400000">
            <a:off x="2616914" y="3316288"/>
            <a:ext cx="306581" cy="350537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 err="1">
                <a:solidFill>
                  <a:schemeClr val="tx1"/>
                </a:solidFill>
              </a:rPr>
              <a:t>Vaadin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46" name="CuadroTexto 45">
            <a:extLst>
              <a:ext uri="{FF2B5EF4-FFF2-40B4-BE49-F238E27FC236}">
                <a16:creationId xmlns:a16="http://schemas.microsoft.com/office/drawing/2014/main" id="{CE1210BA-2AE4-40CF-8F02-CC4933E30BE6}"/>
              </a:ext>
            </a:extLst>
          </p:cNvPr>
          <p:cNvSpPr txBox="1"/>
          <p:nvPr/>
        </p:nvSpPr>
        <p:spPr>
          <a:xfrm>
            <a:off x="1036405" y="5784690"/>
            <a:ext cx="6372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/>
              <a:t>Client</a:t>
            </a:r>
          </a:p>
        </p:txBody>
      </p:sp>
      <p:sp>
        <p:nvSpPr>
          <p:cNvPr id="47" name="Cerrar llave 46">
            <a:extLst>
              <a:ext uri="{FF2B5EF4-FFF2-40B4-BE49-F238E27FC236}">
                <a16:creationId xmlns:a16="http://schemas.microsoft.com/office/drawing/2014/main" id="{3ADAB245-7364-4A47-9C0E-E9675CAAC24B}"/>
              </a:ext>
            </a:extLst>
          </p:cNvPr>
          <p:cNvSpPr/>
          <p:nvPr/>
        </p:nvSpPr>
        <p:spPr>
          <a:xfrm rot="5400000">
            <a:off x="1200691" y="5191534"/>
            <a:ext cx="306581" cy="77777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8" name="Cerrar llave 47">
            <a:extLst>
              <a:ext uri="{FF2B5EF4-FFF2-40B4-BE49-F238E27FC236}">
                <a16:creationId xmlns:a16="http://schemas.microsoft.com/office/drawing/2014/main" id="{944F8344-F474-40D6-AB22-A30BEDD7DA2A}"/>
              </a:ext>
            </a:extLst>
          </p:cNvPr>
          <p:cNvSpPr/>
          <p:nvPr/>
        </p:nvSpPr>
        <p:spPr>
          <a:xfrm rot="5400000">
            <a:off x="6646460" y="1224495"/>
            <a:ext cx="306581" cy="871186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9" name="CuadroTexto 48">
            <a:extLst>
              <a:ext uri="{FF2B5EF4-FFF2-40B4-BE49-F238E27FC236}">
                <a16:creationId xmlns:a16="http://schemas.microsoft.com/office/drawing/2014/main" id="{E7018102-7CA1-425D-8135-4352C142A0D6}"/>
              </a:ext>
            </a:extLst>
          </p:cNvPr>
          <p:cNvSpPr txBox="1"/>
          <p:nvPr/>
        </p:nvSpPr>
        <p:spPr>
          <a:xfrm>
            <a:off x="6481148" y="5801633"/>
            <a:ext cx="7166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/>
              <a:t>Server</a:t>
            </a:r>
          </a:p>
        </p:txBody>
      </p:sp>
    </p:spTree>
    <p:extLst>
      <p:ext uri="{BB962C8B-B14F-4D97-AF65-F5344CB8AC3E}">
        <p14:creationId xmlns:p14="http://schemas.microsoft.com/office/powerpoint/2010/main" val="4170351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4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6" grpId="0" animBg="1"/>
      <p:bldP spid="1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D1BC97-EFE0-4399-89BE-C9F0C0188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Arquitectura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8D3608C0-AC07-48EA-BD64-33F9E62F017B}"/>
              </a:ext>
            </a:extLst>
          </p:cNvPr>
          <p:cNvSpPr/>
          <p:nvPr/>
        </p:nvSpPr>
        <p:spPr>
          <a:xfrm>
            <a:off x="1017518" y="1835048"/>
            <a:ext cx="660283" cy="23992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UI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F4683AFF-E597-49CE-BE27-B8A8E303B78F}"/>
              </a:ext>
            </a:extLst>
          </p:cNvPr>
          <p:cNvSpPr/>
          <p:nvPr/>
        </p:nvSpPr>
        <p:spPr>
          <a:xfrm>
            <a:off x="3839709" y="1835048"/>
            <a:ext cx="660284" cy="23992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 err="1">
                <a:solidFill>
                  <a:schemeClr val="tx1"/>
                </a:solidFill>
              </a:rPr>
              <a:t>Presenter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D510C13C-7B23-4206-B2FF-427B3CBE5FCD}"/>
              </a:ext>
            </a:extLst>
          </p:cNvPr>
          <p:cNvSpPr/>
          <p:nvPr/>
        </p:nvSpPr>
        <p:spPr>
          <a:xfrm>
            <a:off x="8034904" y="1843436"/>
            <a:ext cx="660283" cy="23992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DAO</a:t>
            </a: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87317E62-CD3F-45DE-BA0A-93BEFE576414}"/>
              </a:ext>
            </a:extLst>
          </p:cNvPr>
          <p:cNvSpPr/>
          <p:nvPr/>
        </p:nvSpPr>
        <p:spPr>
          <a:xfrm>
            <a:off x="6661898" y="1835047"/>
            <a:ext cx="660283" cy="239925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 err="1">
                <a:solidFill>
                  <a:schemeClr val="tx1"/>
                </a:solidFill>
              </a:rPr>
              <a:t>Service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F615A1BF-C92B-4369-AF89-12286ADDDEE2}"/>
              </a:ext>
            </a:extLst>
          </p:cNvPr>
          <p:cNvSpPr/>
          <p:nvPr/>
        </p:nvSpPr>
        <p:spPr>
          <a:xfrm>
            <a:off x="5250804" y="1835047"/>
            <a:ext cx="660283" cy="23992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 err="1">
                <a:solidFill>
                  <a:schemeClr val="tx1"/>
                </a:solidFill>
              </a:rPr>
              <a:t>Acess</a:t>
            </a:r>
            <a:r>
              <a:rPr lang="es-ES" dirty="0">
                <a:solidFill>
                  <a:schemeClr val="tx1"/>
                </a:solidFill>
              </a:rPr>
              <a:t> Control </a:t>
            </a:r>
            <a:r>
              <a:rPr lang="es-ES" dirty="0" err="1">
                <a:solidFill>
                  <a:schemeClr val="tx1"/>
                </a:solidFill>
              </a:rPr>
              <a:t>Layer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7" name="Diagrama de flujo: disco magnético 16">
            <a:extLst>
              <a:ext uri="{FF2B5EF4-FFF2-40B4-BE49-F238E27FC236}">
                <a16:creationId xmlns:a16="http://schemas.microsoft.com/office/drawing/2014/main" id="{1A9FE21D-5581-4A41-8CB6-E9FD9471E547}"/>
              </a:ext>
            </a:extLst>
          </p:cNvPr>
          <p:cNvSpPr/>
          <p:nvPr/>
        </p:nvSpPr>
        <p:spPr>
          <a:xfrm>
            <a:off x="9913335" y="2158369"/>
            <a:ext cx="1201728" cy="1769384"/>
          </a:xfrm>
          <a:prstGeom prst="flowChartMagneticDisk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BBDD</a:t>
            </a:r>
          </a:p>
          <a:p>
            <a:pPr algn="ctr"/>
            <a:r>
              <a:rPr lang="es-ES" dirty="0">
                <a:solidFill>
                  <a:schemeClr val="tx1"/>
                </a:solidFill>
              </a:rPr>
              <a:t>MySQL</a:t>
            </a:r>
          </a:p>
        </p:txBody>
      </p: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CD45BDC9-0144-47A2-90CA-BA5BE26467A7}"/>
              </a:ext>
            </a:extLst>
          </p:cNvPr>
          <p:cNvCxnSpPr>
            <a:cxnSpLocks/>
          </p:cNvCxnSpPr>
          <p:nvPr/>
        </p:nvCxnSpPr>
        <p:spPr>
          <a:xfrm>
            <a:off x="3104103" y="2149546"/>
            <a:ext cx="735606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Conector recto de flecha 22">
            <a:extLst>
              <a:ext uri="{FF2B5EF4-FFF2-40B4-BE49-F238E27FC236}">
                <a16:creationId xmlns:a16="http://schemas.microsoft.com/office/drawing/2014/main" id="{56E0C604-8A8C-4BC0-85BD-A241CADEC41A}"/>
              </a:ext>
            </a:extLst>
          </p:cNvPr>
          <p:cNvCxnSpPr>
            <a:cxnSpLocks/>
            <a:stCxn id="12" idx="3"/>
            <a:endCxn id="16" idx="1"/>
          </p:cNvCxnSpPr>
          <p:nvPr/>
        </p:nvCxnSpPr>
        <p:spPr>
          <a:xfrm flipV="1">
            <a:off x="4499993" y="3034672"/>
            <a:ext cx="750811" cy="1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5" name="Conector recto de flecha 24">
            <a:extLst>
              <a:ext uri="{FF2B5EF4-FFF2-40B4-BE49-F238E27FC236}">
                <a16:creationId xmlns:a16="http://schemas.microsoft.com/office/drawing/2014/main" id="{7546EEBE-95ED-4210-AD44-207A2E3CB3DD}"/>
              </a:ext>
            </a:extLst>
          </p:cNvPr>
          <p:cNvCxnSpPr>
            <a:cxnSpLocks/>
            <a:stCxn id="16" idx="3"/>
            <a:endCxn id="15" idx="1"/>
          </p:cNvCxnSpPr>
          <p:nvPr/>
        </p:nvCxnSpPr>
        <p:spPr>
          <a:xfrm>
            <a:off x="5911087" y="3034672"/>
            <a:ext cx="750811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9" name="Conector recto de flecha 28">
            <a:extLst>
              <a:ext uri="{FF2B5EF4-FFF2-40B4-BE49-F238E27FC236}">
                <a16:creationId xmlns:a16="http://schemas.microsoft.com/office/drawing/2014/main" id="{F7B6554D-F35D-40AB-AD9E-2BDE7090D430}"/>
              </a:ext>
            </a:extLst>
          </p:cNvPr>
          <p:cNvCxnSpPr>
            <a:cxnSpLocks/>
            <a:stCxn id="14" idx="3"/>
            <a:endCxn id="17" idx="2"/>
          </p:cNvCxnSpPr>
          <p:nvPr/>
        </p:nvCxnSpPr>
        <p:spPr>
          <a:xfrm>
            <a:off x="8695187" y="3043061"/>
            <a:ext cx="1218148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0" name="Rectángulo 59">
            <a:extLst>
              <a:ext uri="{FF2B5EF4-FFF2-40B4-BE49-F238E27FC236}">
                <a16:creationId xmlns:a16="http://schemas.microsoft.com/office/drawing/2014/main" id="{621AF33C-9EB7-400B-8580-C874D57FE9FA}"/>
              </a:ext>
            </a:extLst>
          </p:cNvPr>
          <p:cNvSpPr/>
          <p:nvPr/>
        </p:nvSpPr>
        <p:spPr>
          <a:xfrm>
            <a:off x="2428613" y="1835048"/>
            <a:ext cx="660283" cy="61868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65" name="Rectángulo 64">
            <a:extLst>
              <a:ext uri="{FF2B5EF4-FFF2-40B4-BE49-F238E27FC236}">
                <a16:creationId xmlns:a16="http://schemas.microsoft.com/office/drawing/2014/main" id="{9015CFE1-A0D1-49C1-804B-03A6CA484FC7}"/>
              </a:ext>
            </a:extLst>
          </p:cNvPr>
          <p:cNvSpPr/>
          <p:nvPr/>
        </p:nvSpPr>
        <p:spPr>
          <a:xfrm>
            <a:off x="2443820" y="2725329"/>
            <a:ext cx="660283" cy="61868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66" name="Rectángulo 65">
            <a:extLst>
              <a:ext uri="{FF2B5EF4-FFF2-40B4-BE49-F238E27FC236}">
                <a16:creationId xmlns:a16="http://schemas.microsoft.com/office/drawing/2014/main" id="{E1E34222-80D2-48D0-8964-0043C12C17BE}"/>
              </a:ext>
            </a:extLst>
          </p:cNvPr>
          <p:cNvSpPr/>
          <p:nvPr/>
        </p:nvSpPr>
        <p:spPr>
          <a:xfrm>
            <a:off x="2443820" y="3615611"/>
            <a:ext cx="660283" cy="61868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</a:endParaRPr>
          </a:p>
        </p:txBody>
      </p:sp>
      <p:cxnSp>
        <p:nvCxnSpPr>
          <p:cNvPr id="67" name="Conector recto de flecha 66">
            <a:extLst>
              <a:ext uri="{FF2B5EF4-FFF2-40B4-BE49-F238E27FC236}">
                <a16:creationId xmlns:a16="http://schemas.microsoft.com/office/drawing/2014/main" id="{BBEA95C8-D29F-485C-805D-5D2D8E0D2A4C}"/>
              </a:ext>
            </a:extLst>
          </p:cNvPr>
          <p:cNvCxnSpPr>
            <a:cxnSpLocks/>
            <a:endCxn id="60" idx="1"/>
          </p:cNvCxnSpPr>
          <p:nvPr/>
        </p:nvCxnSpPr>
        <p:spPr>
          <a:xfrm>
            <a:off x="1673609" y="2144392"/>
            <a:ext cx="755004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0" name="Conector recto de flecha 69">
            <a:extLst>
              <a:ext uri="{FF2B5EF4-FFF2-40B4-BE49-F238E27FC236}">
                <a16:creationId xmlns:a16="http://schemas.microsoft.com/office/drawing/2014/main" id="{91F78888-D6CA-46C5-A81F-04D7F4CE943C}"/>
              </a:ext>
            </a:extLst>
          </p:cNvPr>
          <p:cNvCxnSpPr>
            <a:cxnSpLocks/>
            <a:stCxn id="6" idx="3"/>
            <a:endCxn id="65" idx="1"/>
          </p:cNvCxnSpPr>
          <p:nvPr/>
        </p:nvCxnSpPr>
        <p:spPr>
          <a:xfrm>
            <a:off x="1677801" y="3034673"/>
            <a:ext cx="766019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1" name="Conector recto de flecha 70">
            <a:extLst>
              <a:ext uri="{FF2B5EF4-FFF2-40B4-BE49-F238E27FC236}">
                <a16:creationId xmlns:a16="http://schemas.microsoft.com/office/drawing/2014/main" id="{CF3864E5-4DC8-4888-9428-0205FDF1EB80}"/>
              </a:ext>
            </a:extLst>
          </p:cNvPr>
          <p:cNvCxnSpPr>
            <a:cxnSpLocks/>
            <a:endCxn id="66" idx="1"/>
          </p:cNvCxnSpPr>
          <p:nvPr/>
        </p:nvCxnSpPr>
        <p:spPr>
          <a:xfrm>
            <a:off x="1677801" y="3924955"/>
            <a:ext cx="766019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7" name="Conector recto de flecha 96">
            <a:extLst>
              <a:ext uri="{FF2B5EF4-FFF2-40B4-BE49-F238E27FC236}">
                <a16:creationId xmlns:a16="http://schemas.microsoft.com/office/drawing/2014/main" id="{8F9A8963-6BFC-48A1-8C15-9FF4A43F8E72}"/>
              </a:ext>
            </a:extLst>
          </p:cNvPr>
          <p:cNvCxnSpPr>
            <a:cxnSpLocks/>
            <a:stCxn id="65" idx="3"/>
            <a:endCxn id="12" idx="1"/>
          </p:cNvCxnSpPr>
          <p:nvPr/>
        </p:nvCxnSpPr>
        <p:spPr>
          <a:xfrm>
            <a:off x="3104103" y="3034673"/>
            <a:ext cx="735606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8" name="Conector recto de flecha 97">
            <a:extLst>
              <a:ext uri="{FF2B5EF4-FFF2-40B4-BE49-F238E27FC236}">
                <a16:creationId xmlns:a16="http://schemas.microsoft.com/office/drawing/2014/main" id="{D693B55F-3AF5-4BEF-B0B5-538442E84D85}"/>
              </a:ext>
            </a:extLst>
          </p:cNvPr>
          <p:cNvCxnSpPr>
            <a:cxnSpLocks/>
          </p:cNvCxnSpPr>
          <p:nvPr/>
        </p:nvCxnSpPr>
        <p:spPr>
          <a:xfrm>
            <a:off x="3104103" y="3924955"/>
            <a:ext cx="735606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3" name="Conector recto de flecha 122">
            <a:extLst>
              <a:ext uri="{FF2B5EF4-FFF2-40B4-BE49-F238E27FC236}">
                <a16:creationId xmlns:a16="http://schemas.microsoft.com/office/drawing/2014/main" id="{888A93B4-79F4-43D1-AA04-ADD0FC2EAA67}"/>
              </a:ext>
            </a:extLst>
          </p:cNvPr>
          <p:cNvCxnSpPr>
            <a:cxnSpLocks/>
            <a:stCxn id="15" idx="3"/>
            <a:endCxn id="14" idx="1"/>
          </p:cNvCxnSpPr>
          <p:nvPr/>
        </p:nvCxnSpPr>
        <p:spPr>
          <a:xfrm>
            <a:off x="7322181" y="3034672"/>
            <a:ext cx="712723" cy="8389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35" name="CuadroTexto 134">
            <a:extLst>
              <a:ext uri="{FF2B5EF4-FFF2-40B4-BE49-F238E27FC236}">
                <a16:creationId xmlns:a16="http://schemas.microsoft.com/office/drawing/2014/main" id="{0310414B-A0A2-42CE-849B-86E440C7BD79}"/>
              </a:ext>
            </a:extLst>
          </p:cNvPr>
          <p:cNvSpPr txBox="1"/>
          <p:nvPr/>
        </p:nvSpPr>
        <p:spPr>
          <a:xfrm>
            <a:off x="2281982" y="4308094"/>
            <a:ext cx="11155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 err="1"/>
              <a:t>Vaadin</a:t>
            </a:r>
            <a:r>
              <a:rPr lang="es-ES" sz="1400" dirty="0"/>
              <a:t> </a:t>
            </a:r>
            <a:r>
              <a:rPr lang="es-ES" sz="1400" dirty="0" err="1"/>
              <a:t>Components</a:t>
            </a:r>
            <a:endParaRPr lang="es-ES" sz="1400" dirty="0"/>
          </a:p>
        </p:txBody>
      </p:sp>
      <p:sp>
        <p:nvSpPr>
          <p:cNvPr id="136" name="Rectángulo 135">
            <a:extLst>
              <a:ext uri="{FF2B5EF4-FFF2-40B4-BE49-F238E27FC236}">
                <a16:creationId xmlns:a16="http://schemas.microsoft.com/office/drawing/2014/main" id="{229D8243-B92B-4E3B-A262-9A1F8AF7E451}"/>
              </a:ext>
            </a:extLst>
          </p:cNvPr>
          <p:cNvSpPr/>
          <p:nvPr/>
        </p:nvSpPr>
        <p:spPr>
          <a:xfrm rot="5400000">
            <a:off x="9452190" y="3074231"/>
            <a:ext cx="306581" cy="301916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JPA</a:t>
            </a:r>
          </a:p>
        </p:txBody>
      </p:sp>
      <p:sp>
        <p:nvSpPr>
          <p:cNvPr id="35" name="Diagrama de flujo: conector 34">
            <a:extLst>
              <a:ext uri="{FF2B5EF4-FFF2-40B4-BE49-F238E27FC236}">
                <a16:creationId xmlns:a16="http://schemas.microsoft.com/office/drawing/2014/main" id="{DD2F8675-FF8B-4CE9-979C-7C58F01D84F3}"/>
              </a:ext>
            </a:extLst>
          </p:cNvPr>
          <p:cNvSpPr/>
          <p:nvPr/>
        </p:nvSpPr>
        <p:spPr>
          <a:xfrm>
            <a:off x="9942636" y="511727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6" name="Diagrama de flujo: conector 35">
            <a:extLst>
              <a:ext uri="{FF2B5EF4-FFF2-40B4-BE49-F238E27FC236}">
                <a16:creationId xmlns:a16="http://schemas.microsoft.com/office/drawing/2014/main" id="{FDA3A674-D9FF-4312-8C80-A568B2E106D7}"/>
              </a:ext>
            </a:extLst>
          </p:cNvPr>
          <p:cNvSpPr/>
          <p:nvPr/>
        </p:nvSpPr>
        <p:spPr>
          <a:xfrm>
            <a:off x="10096871" y="511728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7" name="Diagrama de flujo: conector 36">
            <a:extLst>
              <a:ext uri="{FF2B5EF4-FFF2-40B4-BE49-F238E27FC236}">
                <a16:creationId xmlns:a16="http://schemas.microsoft.com/office/drawing/2014/main" id="{6EB65422-79CE-4284-8B5A-A67559C33567}"/>
              </a:ext>
            </a:extLst>
          </p:cNvPr>
          <p:cNvSpPr/>
          <p:nvPr/>
        </p:nvSpPr>
        <p:spPr>
          <a:xfrm>
            <a:off x="10251106" y="511728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8" name="Diagrama de flujo: conector 37">
            <a:extLst>
              <a:ext uri="{FF2B5EF4-FFF2-40B4-BE49-F238E27FC236}">
                <a16:creationId xmlns:a16="http://schemas.microsoft.com/office/drawing/2014/main" id="{2EBEB47D-A6EB-4575-9512-5C008D7D4DC5}"/>
              </a:ext>
            </a:extLst>
          </p:cNvPr>
          <p:cNvSpPr/>
          <p:nvPr/>
        </p:nvSpPr>
        <p:spPr>
          <a:xfrm>
            <a:off x="10405341" y="511727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9" name="Diagrama de flujo: conector 38">
            <a:extLst>
              <a:ext uri="{FF2B5EF4-FFF2-40B4-BE49-F238E27FC236}">
                <a16:creationId xmlns:a16="http://schemas.microsoft.com/office/drawing/2014/main" id="{20853833-3C5A-4228-96EB-325B2041015C}"/>
              </a:ext>
            </a:extLst>
          </p:cNvPr>
          <p:cNvSpPr/>
          <p:nvPr/>
        </p:nvSpPr>
        <p:spPr>
          <a:xfrm>
            <a:off x="10559576" y="511726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40" name="Diagrama de flujo: conector 39">
            <a:extLst>
              <a:ext uri="{FF2B5EF4-FFF2-40B4-BE49-F238E27FC236}">
                <a16:creationId xmlns:a16="http://schemas.microsoft.com/office/drawing/2014/main" id="{4AC430DF-DB44-4A50-BE50-A9B308807FCC}"/>
              </a:ext>
            </a:extLst>
          </p:cNvPr>
          <p:cNvSpPr/>
          <p:nvPr/>
        </p:nvSpPr>
        <p:spPr>
          <a:xfrm>
            <a:off x="10713811" y="511725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41" name="Diagrama de flujo: conector 40">
            <a:extLst>
              <a:ext uri="{FF2B5EF4-FFF2-40B4-BE49-F238E27FC236}">
                <a16:creationId xmlns:a16="http://schemas.microsoft.com/office/drawing/2014/main" id="{9AAF736F-B3A5-4E86-B217-6FA7BB7E655F}"/>
              </a:ext>
            </a:extLst>
          </p:cNvPr>
          <p:cNvSpPr/>
          <p:nvPr/>
        </p:nvSpPr>
        <p:spPr>
          <a:xfrm>
            <a:off x="10868046" y="511724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42" name="Diagrama de flujo: conector 41">
            <a:extLst>
              <a:ext uri="{FF2B5EF4-FFF2-40B4-BE49-F238E27FC236}">
                <a16:creationId xmlns:a16="http://schemas.microsoft.com/office/drawing/2014/main" id="{595BDB6A-4CDC-49C3-BCF8-63FAA281065B}"/>
              </a:ext>
            </a:extLst>
          </p:cNvPr>
          <p:cNvSpPr/>
          <p:nvPr/>
        </p:nvSpPr>
        <p:spPr>
          <a:xfrm>
            <a:off x="11022281" y="506961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id="{42259BB7-F195-4CE8-B25B-1904D843DA3E}"/>
              </a:ext>
            </a:extLst>
          </p:cNvPr>
          <p:cNvSpPr/>
          <p:nvPr/>
        </p:nvSpPr>
        <p:spPr>
          <a:xfrm rot="5400000">
            <a:off x="6850201" y="3299350"/>
            <a:ext cx="306582" cy="350537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Spring</a:t>
            </a:r>
          </a:p>
        </p:txBody>
      </p:sp>
      <p:sp>
        <p:nvSpPr>
          <p:cNvPr id="43" name="Rectángulo 42">
            <a:extLst>
              <a:ext uri="{FF2B5EF4-FFF2-40B4-BE49-F238E27FC236}">
                <a16:creationId xmlns:a16="http://schemas.microsoft.com/office/drawing/2014/main" id="{8A06B3D1-900C-4725-A6C7-F59F1606D4EA}"/>
              </a:ext>
            </a:extLst>
          </p:cNvPr>
          <p:cNvSpPr/>
          <p:nvPr/>
        </p:nvSpPr>
        <p:spPr>
          <a:xfrm rot="5400000">
            <a:off x="2616914" y="3316288"/>
            <a:ext cx="306581" cy="350537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 err="1">
                <a:solidFill>
                  <a:schemeClr val="tx1"/>
                </a:solidFill>
              </a:rPr>
              <a:t>Vaadin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44" name="CuadroTexto 43">
            <a:extLst>
              <a:ext uri="{FF2B5EF4-FFF2-40B4-BE49-F238E27FC236}">
                <a16:creationId xmlns:a16="http://schemas.microsoft.com/office/drawing/2014/main" id="{53209D1D-C01E-4D81-A567-43D4B0EFC00D}"/>
              </a:ext>
            </a:extLst>
          </p:cNvPr>
          <p:cNvSpPr txBox="1"/>
          <p:nvPr/>
        </p:nvSpPr>
        <p:spPr>
          <a:xfrm>
            <a:off x="1036405" y="5784690"/>
            <a:ext cx="6372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/>
              <a:t>Client</a:t>
            </a:r>
          </a:p>
        </p:txBody>
      </p:sp>
      <p:sp>
        <p:nvSpPr>
          <p:cNvPr id="45" name="Cerrar llave 44">
            <a:extLst>
              <a:ext uri="{FF2B5EF4-FFF2-40B4-BE49-F238E27FC236}">
                <a16:creationId xmlns:a16="http://schemas.microsoft.com/office/drawing/2014/main" id="{65B96413-9281-43AA-9193-BB451F5BB194}"/>
              </a:ext>
            </a:extLst>
          </p:cNvPr>
          <p:cNvSpPr/>
          <p:nvPr/>
        </p:nvSpPr>
        <p:spPr>
          <a:xfrm rot="5400000">
            <a:off x="1200691" y="5191534"/>
            <a:ext cx="306581" cy="77777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6" name="Cerrar llave 45">
            <a:extLst>
              <a:ext uri="{FF2B5EF4-FFF2-40B4-BE49-F238E27FC236}">
                <a16:creationId xmlns:a16="http://schemas.microsoft.com/office/drawing/2014/main" id="{F6E2A158-5B2A-4278-97D7-2ED549EC1347}"/>
              </a:ext>
            </a:extLst>
          </p:cNvPr>
          <p:cNvSpPr/>
          <p:nvPr/>
        </p:nvSpPr>
        <p:spPr>
          <a:xfrm rot="5400000">
            <a:off x="6646460" y="1224495"/>
            <a:ext cx="306581" cy="871186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7" name="CuadroTexto 46">
            <a:extLst>
              <a:ext uri="{FF2B5EF4-FFF2-40B4-BE49-F238E27FC236}">
                <a16:creationId xmlns:a16="http://schemas.microsoft.com/office/drawing/2014/main" id="{133BB591-A4CB-427A-9C79-DE5453A24374}"/>
              </a:ext>
            </a:extLst>
          </p:cNvPr>
          <p:cNvSpPr txBox="1"/>
          <p:nvPr/>
        </p:nvSpPr>
        <p:spPr>
          <a:xfrm>
            <a:off x="6481148" y="5801633"/>
            <a:ext cx="7166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/>
              <a:t>Server</a:t>
            </a:r>
          </a:p>
        </p:txBody>
      </p:sp>
    </p:spTree>
    <p:extLst>
      <p:ext uri="{BB962C8B-B14F-4D97-AF65-F5344CB8AC3E}">
        <p14:creationId xmlns:p14="http://schemas.microsoft.com/office/powerpoint/2010/main" val="2175985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4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6" grpId="0" animBg="1"/>
      <p:bldP spid="1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D1BC97-EFE0-4399-89BE-C9F0C0188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Arquitectura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8D3608C0-AC07-48EA-BD64-33F9E62F017B}"/>
              </a:ext>
            </a:extLst>
          </p:cNvPr>
          <p:cNvSpPr/>
          <p:nvPr/>
        </p:nvSpPr>
        <p:spPr>
          <a:xfrm>
            <a:off x="1017518" y="1835048"/>
            <a:ext cx="660283" cy="23992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UI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F4683AFF-E597-49CE-BE27-B8A8E303B78F}"/>
              </a:ext>
            </a:extLst>
          </p:cNvPr>
          <p:cNvSpPr/>
          <p:nvPr/>
        </p:nvSpPr>
        <p:spPr>
          <a:xfrm>
            <a:off x="3839709" y="1835048"/>
            <a:ext cx="660284" cy="23992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 err="1">
                <a:solidFill>
                  <a:schemeClr val="tx1"/>
                </a:solidFill>
              </a:rPr>
              <a:t>Presenter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D510C13C-7B23-4206-B2FF-427B3CBE5FCD}"/>
              </a:ext>
            </a:extLst>
          </p:cNvPr>
          <p:cNvSpPr/>
          <p:nvPr/>
        </p:nvSpPr>
        <p:spPr>
          <a:xfrm>
            <a:off x="8034904" y="1843436"/>
            <a:ext cx="660283" cy="239925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DAO</a:t>
            </a: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87317E62-CD3F-45DE-BA0A-93BEFE576414}"/>
              </a:ext>
            </a:extLst>
          </p:cNvPr>
          <p:cNvSpPr/>
          <p:nvPr/>
        </p:nvSpPr>
        <p:spPr>
          <a:xfrm>
            <a:off x="6661898" y="1835047"/>
            <a:ext cx="660283" cy="23992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 err="1">
                <a:solidFill>
                  <a:schemeClr val="tx1"/>
                </a:solidFill>
              </a:rPr>
              <a:t>Service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F615A1BF-C92B-4369-AF89-12286ADDDEE2}"/>
              </a:ext>
            </a:extLst>
          </p:cNvPr>
          <p:cNvSpPr/>
          <p:nvPr/>
        </p:nvSpPr>
        <p:spPr>
          <a:xfrm>
            <a:off x="5250804" y="1835047"/>
            <a:ext cx="660283" cy="23992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 err="1">
                <a:solidFill>
                  <a:schemeClr val="tx1"/>
                </a:solidFill>
              </a:rPr>
              <a:t>Acess</a:t>
            </a:r>
            <a:r>
              <a:rPr lang="es-ES" dirty="0">
                <a:solidFill>
                  <a:schemeClr val="tx1"/>
                </a:solidFill>
              </a:rPr>
              <a:t> Control </a:t>
            </a:r>
            <a:r>
              <a:rPr lang="es-ES" dirty="0" err="1">
                <a:solidFill>
                  <a:schemeClr val="tx1"/>
                </a:solidFill>
              </a:rPr>
              <a:t>Layer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7" name="Diagrama de flujo: disco magnético 16">
            <a:extLst>
              <a:ext uri="{FF2B5EF4-FFF2-40B4-BE49-F238E27FC236}">
                <a16:creationId xmlns:a16="http://schemas.microsoft.com/office/drawing/2014/main" id="{1A9FE21D-5581-4A41-8CB6-E9FD9471E547}"/>
              </a:ext>
            </a:extLst>
          </p:cNvPr>
          <p:cNvSpPr/>
          <p:nvPr/>
        </p:nvSpPr>
        <p:spPr>
          <a:xfrm>
            <a:off x="9913335" y="2158369"/>
            <a:ext cx="1201728" cy="1769384"/>
          </a:xfrm>
          <a:prstGeom prst="flowChartMagneticDisk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BBDD</a:t>
            </a:r>
          </a:p>
          <a:p>
            <a:pPr algn="ctr"/>
            <a:r>
              <a:rPr lang="es-ES" dirty="0">
                <a:solidFill>
                  <a:schemeClr val="tx1"/>
                </a:solidFill>
              </a:rPr>
              <a:t>MySQL</a:t>
            </a:r>
          </a:p>
        </p:txBody>
      </p: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CD45BDC9-0144-47A2-90CA-BA5BE26467A7}"/>
              </a:ext>
            </a:extLst>
          </p:cNvPr>
          <p:cNvCxnSpPr>
            <a:cxnSpLocks/>
          </p:cNvCxnSpPr>
          <p:nvPr/>
        </p:nvCxnSpPr>
        <p:spPr>
          <a:xfrm>
            <a:off x="3104103" y="2149546"/>
            <a:ext cx="735606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Conector recto de flecha 22">
            <a:extLst>
              <a:ext uri="{FF2B5EF4-FFF2-40B4-BE49-F238E27FC236}">
                <a16:creationId xmlns:a16="http://schemas.microsoft.com/office/drawing/2014/main" id="{56E0C604-8A8C-4BC0-85BD-A241CADEC41A}"/>
              </a:ext>
            </a:extLst>
          </p:cNvPr>
          <p:cNvCxnSpPr>
            <a:cxnSpLocks/>
            <a:stCxn id="12" idx="3"/>
            <a:endCxn id="16" idx="1"/>
          </p:cNvCxnSpPr>
          <p:nvPr/>
        </p:nvCxnSpPr>
        <p:spPr>
          <a:xfrm flipV="1">
            <a:off x="4499993" y="3034672"/>
            <a:ext cx="750811" cy="1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5" name="Conector recto de flecha 24">
            <a:extLst>
              <a:ext uri="{FF2B5EF4-FFF2-40B4-BE49-F238E27FC236}">
                <a16:creationId xmlns:a16="http://schemas.microsoft.com/office/drawing/2014/main" id="{7546EEBE-95ED-4210-AD44-207A2E3CB3DD}"/>
              </a:ext>
            </a:extLst>
          </p:cNvPr>
          <p:cNvCxnSpPr>
            <a:cxnSpLocks/>
            <a:stCxn id="16" idx="3"/>
            <a:endCxn id="15" idx="1"/>
          </p:cNvCxnSpPr>
          <p:nvPr/>
        </p:nvCxnSpPr>
        <p:spPr>
          <a:xfrm>
            <a:off x="5911087" y="3034672"/>
            <a:ext cx="750811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9" name="Conector recto de flecha 28">
            <a:extLst>
              <a:ext uri="{FF2B5EF4-FFF2-40B4-BE49-F238E27FC236}">
                <a16:creationId xmlns:a16="http://schemas.microsoft.com/office/drawing/2014/main" id="{F7B6554D-F35D-40AB-AD9E-2BDE7090D430}"/>
              </a:ext>
            </a:extLst>
          </p:cNvPr>
          <p:cNvCxnSpPr>
            <a:cxnSpLocks/>
            <a:stCxn id="14" idx="3"/>
            <a:endCxn id="17" idx="2"/>
          </p:cNvCxnSpPr>
          <p:nvPr/>
        </p:nvCxnSpPr>
        <p:spPr>
          <a:xfrm>
            <a:off x="8695187" y="3043061"/>
            <a:ext cx="1218148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0" name="Rectángulo 59">
            <a:extLst>
              <a:ext uri="{FF2B5EF4-FFF2-40B4-BE49-F238E27FC236}">
                <a16:creationId xmlns:a16="http://schemas.microsoft.com/office/drawing/2014/main" id="{621AF33C-9EB7-400B-8580-C874D57FE9FA}"/>
              </a:ext>
            </a:extLst>
          </p:cNvPr>
          <p:cNvSpPr/>
          <p:nvPr/>
        </p:nvSpPr>
        <p:spPr>
          <a:xfrm>
            <a:off x="2428613" y="1835048"/>
            <a:ext cx="660283" cy="61868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65" name="Rectángulo 64">
            <a:extLst>
              <a:ext uri="{FF2B5EF4-FFF2-40B4-BE49-F238E27FC236}">
                <a16:creationId xmlns:a16="http://schemas.microsoft.com/office/drawing/2014/main" id="{9015CFE1-A0D1-49C1-804B-03A6CA484FC7}"/>
              </a:ext>
            </a:extLst>
          </p:cNvPr>
          <p:cNvSpPr/>
          <p:nvPr/>
        </p:nvSpPr>
        <p:spPr>
          <a:xfrm>
            <a:off x="2443820" y="2725329"/>
            <a:ext cx="660283" cy="61868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66" name="Rectángulo 65">
            <a:extLst>
              <a:ext uri="{FF2B5EF4-FFF2-40B4-BE49-F238E27FC236}">
                <a16:creationId xmlns:a16="http://schemas.microsoft.com/office/drawing/2014/main" id="{E1E34222-80D2-48D0-8964-0043C12C17BE}"/>
              </a:ext>
            </a:extLst>
          </p:cNvPr>
          <p:cNvSpPr/>
          <p:nvPr/>
        </p:nvSpPr>
        <p:spPr>
          <a:xfrm>
            <a:off x="2443820" y="3615611"/>
            <a:ext cx="660283" cy="61868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</a:endParaRPr>
          </a:p>
        </p:txBody>
      </p:sp>
      <p:cxnSp>
        <p:nvCxnSpPr>
          <p:cNvPr id="67" name="Conector recto de flecha 66">
            <a:extLst>
              <a:ext uri="{FF2B5EF4-FFF2-40B4-BE49-F238E27FC236}">
                <a16:creationId xmlns:a16="http://schemas.microsoft.com/office/drawing/2014/main" id="{BBEA95C8-D29F-485C-805D-5D2D8E0D2A4C}"/>
              </a:ext>
            </a:extLst>
          </p:cNvPr>
          <p:cNvCxnSpPr>
            <a:cxnSpLocks/>
            <a:endCxn id="60" idx="1"/>
          </p:cNvCxnSpPr>
          <p:nvPr/>
        </p:nvCxnSpPr>
        <p:spPr>
          <a:xfrm>
            <a:off x="1673609" y="2144392"/>
            <a:ext cx="755004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0" name="Conector recto de flecha 69">
            <a:extLst>
              <a:ext uri="{FF2B5EF4-FFF2-40B4-BE49-F238E27FC236}">
                <a16:creationId xmlns:a16="http://schemas.microsoft.com/office/drawing/2014/main" id="{91F78888-D6CA-46C5-A81F-04D7F4CE943C}"/>
              </a:ext>
            </a:extLst>
          </p:cNvPr>
          <p:cNvCxnSpPr>
            <a:cxnSpLocks/>
            <a:stCxn id="6" idx="3"/>
            <a:endCxn id="65" idx="1"/>
          </p:cNvCxnSpPr>
          <p:nvPr/>
        </p:nvCxnSpPr>
        <p:spPr>
          <a:xfrm>
            <a:off x="1677801" y="3034673"/>
            <a:ext cx="766019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1" name="Conector recto de flecha 70">
            <a:extLst>
              <a:ext uri="{FF2B5EF4-FFF2-40B4-BE49-F238E27FC236}">
                <a16:creationId xmlns:a16="http://schemas.microsoft.com/office/drawing/2014/main" id="{CF3864E5-4DC8-4888-9428-0205FDF1EB80}"/>
              </a:ext>
            </a:extLst>
          </p:cNvPr>
          <p:cNvCxnSpPr>
            <a:cxnSpLocks/>
            <a:endCxn id="66" idx="1"/>
          </p:cNvCxnSpPr>
          <p:nvPr/>
        </p:nvCxnSpPr>
        <p:spPr>
          <a:xfrm>
            <a:off x="1677801" y="3924955"/>
            <a:ext cx="766019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7" name="Conector recto de flecha 96">
            <a:extLst>
              <a:ext uri="{FF2B5EF4-FFF2-40B4-BE49-F238E27FC236}">
                <a16:creationId xmlns:a16="http://schemas.microsoft.com/office/drawing/2014/main" id="{8F9A8963-6BFC-48A1-8C15-9FF4A43F8E72}"/>
              </a:ext>
            </a:extLst>
          </p:cNvPr>
          <p:cNvCxnSpPr>
            <a:cxnSpLocks/>
            <a:stCxn id="65" idx="3"/>
            <a:endCxn id="12" idx="1"/>
          </p:cNvCxnSpPr>
          <p:nvPr/>
        </p:nvCxnSpPr>
        <p:spPr>
          <a:xfrm>
            <a:off x="3104103" y="3034673"/>
            <a:ext cx="735606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8" name="Conector recto de flecha 97">
            <a:extLst>
              <a:ext uri="{FF2B5EF4-FFF2-40B4-BE49-F238E27FC236}">
                <a16:creationId xmlns:a16="http://schemas.microsoft.com/office/drawing/2014/main" id="{D693B55F-3AF5-4BEF-B0B5-538442E84D85}"/>
              </a:ext>
            </a:extLst>
          </p:cNvPr>
          <p:cNvCxnSpPr>
            <a:cxnSpLocks/>
          </p:cNvCxnSpPr>
          <p:nvPr/>
        </p:nvCxnSpPr>
        <p:spPr>
          <a:xfrm>
            <a:off x="3104103" y="3924955"/>
            <a:ext cx="735606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3" name="Conector recto de flecha 122">
            <a:extLst>
              <a:ext uri="{FF2B5EF4-FFF2-40B4-BE49-F238E27FC236}">
                <a16:creationId xmlns:a16="http://schemas.microsoft.com/office/drawing/2014/main" id="{888A93B4-79F4-43D1-AA04-ADD0FC2EAA67}"/>
              </a:ext>
            </a:extLst>
          </p:cNvPr>
          <p:cNvCxnSpPr>
            <a:cxnSpLocks/>
            <a:stCxn id="15" idx="3"/>
            <a:endCxn id="14" idx="1"/>
          </p:cNvCxnSpPr>
          <p:nvPr/>
        </p:nvCxnSpPr>
        <p:spPr>
          <a:xfrm>
            <a:off x="7322181" y="3034672"/>
            <a:ext cx="712723" cy="8389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35" name="CuadroTexto 134">
            <a:extLst>
              <a:ext uri="{FF2B5EF4-FFF2-40B4-BE49-F238E27FC236}">
                <a16:creationId xmlns:a16="http://schemas.microsoft.com/office/drawing/2014/main" id="{0310414B-A0A2-42CE-849B-86E440C7BD79}"/>
              </a:ext>
            </a:extLst>
          </p:cNvPr>
          <p:cNvSpPr txBox="1"/>
          <p:nvPr/>
        </p:nvSpPr>
        <p:spPr>
          <a:xfrm>
            <a:off x="2281982" y="4308094"/>
            <a:ext cx="11155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 err="1"/>
              <a:t>Vaadin</a:t>
            </a:r>
            <a:r>
              <a:rPr lang="es-ES" sz="1400" dirty="0"/>
              <a:t> </a:t>
            </a:r>
            <a:r>
              <a:rPr lang="es-ES" sz="1400" dirty="0" err="1"/>
              <a:t>Components</a:t>
            </a:r>
            <a:endParaRPr lang="es-ES" sz="1400" dirty="0"/>
          </a:p>
        </p:txBody>
      </p:sp>
      <p:sp>
        <p:nvSpPr>
          <p:cNvPr id="136" name="Rectángulo 135">
            <a:extLst>
              <a:ext uri="{FF2B5EF4-FFF2-40B4-BE49-F238E27FC236}">
                <a16:creationId xmlns:a16="http://schemas.microsoft.com/office/drawing/2014/main" id="{229D8243-B92B-4E3B-A262-9A1F8AF7E451}"/>
              </a:ext>
            </a:extLst>
          </p:cNvPr>
          <p:cNvSpPr/>
          <p:nvPr/>
        </p:nvSpPr>
        <p:spPr>
          <a:xfrm rot="5400000">
            <a:off x="9452190" y="3074231"/>
            <a:ext cx="306581" cy="301916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JPA</a:t>
            </a:r>
          </a:p>
        </p:txBody>
      </p:sp>
      <p:sp>
        <p:nvSpPr>
          <p:cNvPr id="35" name="Diagrama de flujo: conector 34">
            <a:extLst>
              <a:ext uri="{FF2B5EF4-FFF2-40B4-BE49-F238E27FC236}">
                <a16:creationId xmlns:a16="http://schemas.microsoft.com/office/drawing/2014/main" id="{869B1E7B-ADC7-41F7-AC2F-9DC31181D038}"/>
              </a:ext>
            </a:extLst>
          </p:cNvPr>
          <p:cNvSpPr/>
          <p:nvPr/>
        </p:nvSpPr>
        <p:spPr>
          <a:xfrm>
            <a:off x="9942636" y="511727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6" name="Diagrama de flujo: conector 35">
            <a:extLst>
              <a:ext uri="{FF2B5EF4-FFF2-40B4-BE49-F238E27FC236}">
                <a16:creationId xmlns:a16="http://schemas.microsoft.com/office/drawing/2014/main" id="{C04FE5E2-2FE4-4EB9-BC03-3F61B72733CE}"/>
              </a:ext>
            </a:extLst>
          </p:cNvPr>
          <p:cNvSpPr/>
          <p:nvPr/>
        </p:nvSpPr>
        <p:spPr>
          <a:xfrm>
            <a:off x="10096871" y="511728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7" name="Diagrama de flujo: conector 36">
            <a:extLst>
              <a:ext uri="{FF2B5EF4-FFF2-40B4-BE49-F238E27FC236}">
                <a16:creationId xmlns:a16="http://schemas.microsoft.com/office/drawing/2014/main" id="{9064C623-8EB1-48A3-B4D3-CE962D8A4B48}"/>
              </a:ext>
            </a:extLst>
          </p:cNvPr>
          <p:cNvSpPr/>
          <p:nvPr/>
        </p:nvSpPr>
        <p:spPr>
          <a:xfrm>
            <a:off x="10251106" y="511728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8" name="Diagrama de flujo: conector 37">
            <a:extLst>
              <a:ext uri="{FF2B5EF4-FFF2-40B4-BE49-F238E27FC236}">
                <a16:creationId xmlns:a16="http://schemas.microsoft.com/office/drawing/2014/main" id="{4980E804-011D-4659-A5C5-46A547D2F37B}"/>
              </a:ext>
            </a:extLst>
          </p:cNvPr>
          <p:cNvSpPr/>
          <p:nvPr/>
        </p:nvSpPr>
        <p:spPr>
          <a:xfrm>
            <a:off x="10405341" y="511727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9" name="Diagrama de flujo: conector 38">
            <a:extLst>
              <a:ext uri="{FF2B5EF4-FFF2-40B4-BE49-F238E27FC236}">
                <a16:creationId xmlns:a16="http://schemas.microsoft.com/office/drawing/2014/main" id="{B23E0358-AE3B-46D3-BB5D-E9958AA7492E}"/>
              </a:ext>
            </a:extLst>
          </p:cNvPr>
          <p:cNvSpPr/>
          <p:nvPr/>
        </p:nvSpPr>
        <p:spPr>
          <a:xfrm>
            <a:off x="10559576" y="511726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40" name="Diagrama de flujo: conector 39">
            <a:extLst>
              <a:ext uri="{FF2B5EF4-FFF2-40B4-BE49-F238E27FC236}">
                <a16:creationId xmlns:a16="http://schemas.microsoft.com/office/drawing/2014/main" id="{1B35CA4C-5A9F-4E8C-915E-F2374D326427}"/>
              </a:ext>
            </a:extLst>
          </p:cNvPr>
          <p:cNvSpPr/>
          <p:nvPr/>
        </p:nvSpPr>
        <p:spPr>
          <a:xfrm>
            <a:off x="10713811" y="511725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41" name="Diagrama de flujo: conector 40">
            <a:extLst>
              <a:ext uri="{FF2B5EF4-FFF2-40B4-BE49-F238E27FC236}">
                <a16:creationId xmlns:a16="http://schemas.microsoft.com/office/drawing/2014/main" id="{BBDB9C26-D8CD-47B0-8F96-1EBC01240755}"/>
              </a:ext>
            </a:extLst>
          </p:cNvPr>
          <p:cNvSpPr/>
          <p:nvPr/>
        </p:nvSpPr>
        <p:spPr>
          <a:xfrm>
            <a:off x="10868046" y="511724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42" name="Diagrama de flujo: conector 41">
            <a:extLst>
              <a:ext uri="{FF2B5EF4-FFF2-40B4-BE49-F238E27FC236}">
                <a16:creationId xmlns:a16="http://schemas.microsoft.com/office/drawing/2014/main" id="{B7B11553-BBC1-4E2F-862D-446DF61E8271}"/>
              </a:ext>
            </a:extLst>
          </p:cNvPr>
          <p:cNvSpPr/>
          <p:nvPr/>
        </p:nvSpPr>
        <p:spPr>
          <a:xfrm>
            <a:off x="11022281" y="506961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id="{E47964FC-ED88-441A-B8CB-E5BE4D7C3FEC}"/>
              </a:ext>
            </a:extLst>
          </p:cNvPr>
          <p:cNvSpPr/>
          <p:nvPr/>
        </p:nvSpPr>
        <p:spPr>
          <a:xfrm rot="5400000">
            <a:off x="6850201" y="3299350"/>
            <a:ext cx="306582" cy="350537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Spring</a:t>
            </a:r>
          </a:p>
        </p:txBody>
      </p:sp>
      <p:sp>
        <p:nvSpPr>
          <p:cNvPr id="43" name="Rectángulo 42">
            <a:extLst>
              <a:ext uri="{FF2B5EF4-FFF2-40B4-BE49-F238E27FC236}">
                <a16:creationId xmlns:a16="http://schemas.microsoft.com/office/drawing/2014/main" id="{0335FB27-DD1F-4FF9-976C-32948C3364C1}"/>
              </a:ext>
            </a:extLst>
          </p:cNvPr>
          <p:cNvSpPr/>
          <p:nvPr/>
        </p:nvSpPr>
        <p:spPr>
          <a:xfrm rot="5400000">
            <a:off x="2616914" y="3316288"/>
            <a:ext cx="306581" cy="350537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 err="1">
                <a:solidFill>
                  <a:schemeClr val="tx1"/>
                </a:solidFill>
              </a:rPr>
              <a:t>Vaadin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44" name="CuadroTexto 43">
            <a:extLst>
              <a:ext uri="{FF2B5EF4-FFF2-40B4-BE49-F238E27FC236}">
                <a16:creationId xmlns:a16="http://schemas.microsoft.com/office/drawing/2014/main" id="{5992915C-CA42-42BA-8203-4926534D47E0}"/>
              </a:ext>
            </a:extLst>
          </p:cNvPr>
          <p:cNvSpPr txBox="1"/>
          <p:nvPr/>
        </p:nvSpPr>
        <p:spPr>
          <a:xfrm>
            <a:off x="1036405" y="5784690"/>
            <a:ext cx="6372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/>
              <a:t>Client</a:t>
            </a:r>
          </a:p>
        </p:txBody>
      </p:sp>
      <p:sp>
        <p:nvSpPr>
          <p:cNvPr id="45" name="Cerrar llave 44">
            <a:extLst>
              <a:ext uri="{FF2B5EF4-FFF2-40B4-BE49-F238E27FC236}">
                <a16:creationId xmlns:a16="http://schemas.microsoft.com/office/drawing/2014/main" id="{042ADEA6-CE24-45A7-BFE9-0915F0DCC75F}"/>
              </a:ext>
            </a:extLst>
          </p:cNvPr>
          <p:cNvSpPr/>
          <p:nvPr/>
        </p:nvSpPr>
        <p:spPr>
          <a:xfrm rot="5400000">
            <a:off x="1200691" y="5191534"/>
            <a:ext cx="306581" cy="77777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6" name="Cerrar llave 45">
            <a:extLst>
              <a:ext uri="{FF2B5EF4-FFF2-40B4-BE49-F238E27FC236}">
                <a16:creationId xmlns:a16="http://schemas.microsoft.com/office/drawing/2014/main" id="{BE4E7523-4FB0-48CB-B8A1-B7E87D2CCC9A}"/>
              </a:ext>
            </a:extLst>
          </p:cNvPr>
          <p:cNvSpPr/>
          <p:nvPr/>
        </p:nvSpPr>
        <p:spPr>
          <a:xfrm rot="5400000">
            <a:off x="6646460" y="1224495"/>
            <a:ext cx="306581" cy="871186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7" name="CuadroTexto 46">
            <a:extLst>
              <a:ext uri="{FF2B5EF4-FFF2-40B4-BE49-F238E27FC236}">
                <a16:creationId xmlns:a16="http://schemas.microsoft.com/office/drawing/2014/main" id="{EB763A69-6628-4C54-90A2-6AFD74B6C94F}"/>
              </a:ext>
            </a:extLst>
          </p:cNvPr>
          <p:cNvSpPr txBox="1"/>
          <p:nvPr/>
        </p:nvSpPr>
        <p:spPr>
          <a:xfrm>
            <a:off x="6481148" y="5801633"/>
            <a:ext cx="7166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/>
              <a:t>Server</a:t>
            </a:r>
          </a:p>
        </p:txBody>
      </p:sp>
    </p:spTree>
    <p:extLst>
      <p:ext uri="{BB962C8B-B14F-4D97-AF65-F5344CB8AC3E}">
        <p14:creationId xmlns:p14="http://schemas.microsoft.com/office/powerpoint/2010/main" val="558479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4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6" grpId="0" animBg="1"/>
      <p:bldP spid="1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Índice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Objetivo General</a:t>
            </a:r>
          </a:p>
          <a:p>
            <a:r>
              <a:rPr lang="es-ES" dirty="0"/>
              <a:t>Proyecto LUCA</a:t>
            </a:r>
          </a:p>
          <a:p>
            <a:r>
              <a:rPr lang="es-ES" dirty="0"/>
              <a:t>Motivación TFG</a:t>
            </a:r>
          </a:p>
          <a:p>
            <a:r>
              <a:rPr lang="es-ES" dirty="0"/>
              <a:t>Objetivos del Proyecto</a:t>
            </a:r>
          </a:p>
          <a:p>
            <a:r>
              <a:rPr lang="es-ES" dirty="0"/>
              <a:t>Arquitectura</a:t>
            </a:r>
          </a:p>
          <a:p>
            <a:r>
              <a:rPr lang="es-ES" dirty="0"/>
              <a:t>Componente Genérico</a:t>
            </a:r>
          </a:p>
          <a:p>
            <a:pPr lvl="1"/>
            <a:r>
              <a:rPr lang="es-ES" dirty="0"/>
              <a:t>Editor Gráfico</a:t>
            </a:r>
          </a:p>
          <a:p>
            <a:pPr lvl="1"/>
            <a:r>
              <a:rPr lang="es-ES" dirty="0"/>
              <a:t>Conector</a:t>
            </a:r>
          </a:p>
          <a:p>
            <a:pPr lvl="1"/>
            <a:r>
              <a:rPr lang="es-ES" dirty="0"/>
              <a:t>Integración </a:t>
            </a:r>
            <a:r>
              <a:rPr lang="es-ES" dirty="0" err="1"/>
              <a:t>Vaadin</a:t>
            </a:r>
            <a:endParaRPr lang="es-ES" dirty="0"/>
          </a:p>
          <a:p>
            <a:r>
              <a:rPr lang="es-ES" dirty="0"/>
              <a:t>Integración LUCA</a:t>
            </a:r>
          </a:p>
          <a:p>
            <a:r>
              <a:rPr lang="es-ES" dirty="0"/>
              <a:t>Ejecución de </a:t>
            </a:r>
            <a:r>
              <a:rPr lang="es-ES" i="1" dirty="0"/>
              <a:t>procesos</a:t>
            </a:r>
          </a:p>
          <a:p>
            <a:pPr lvl="1"/>
            <a:endParaRPr lang="es-ES" dirty="0"/>
          </a:p>
          <a:p>
            <a:pPr lvl="1"/>
            <a:endParaRPr lang="es-ES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0665419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D1BC97-EFE0-4399-89BE-C9F0C0188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Arquitectura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8D3608C0-AC07-48EA-BD64-33F9E62F017B}"/>
              </a:ext>
            </a:extLst>
          </p:cNvPr>
          <p:cNvSpPr/>
          <p:nvPr/>
        </p:nvSpPr>
        <p:spPr>
          <a:xfrm>
            <a:off x="1017518" y="1835048"/>
            <a:ext cx="660283" cy="23992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UI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F4683AFF-E597-49CE-BE27-B8A8E303B78F}"/>
              </a:ext>
            </a:extLst>
          </p:cNvPr>
          <p:cNvSpPr/>
          <p:nvPr/>
        </p:nvSpPr>
        <p:spPr>
          <a:xfrm>
            <a:off x="3839709" y="1835048"/>
            <a:ext cx="660284" cy="23992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 err="1">
                <a:solidFill>
                  <a:schemeClr val="tx1"/>
                </a:solidFill>
              </a:rPr>
              <a:t>Presenter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D510C13C-7B23-4206-B2FF-427B3CBE5FCD}"/>
              </a:ext>
            </a:extLst>
          </p:cNvPr>
          <p:cNvSpPr/>
          <p:nvPr/>
        </p:nvSpPr>
        <p:spPr>
          <a:xfrm>
            <a:off x="8034904" y="1843436"/>
            <a:ext cx="660283" cy="23992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DAO</a:t>
            </a: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87317E62-CD3F-45DE-BA0A-93BEFE576414}"/>
              </a:ext>
            </a:extLst>
          </p:cNvPr>
          <p:cNvSpPr/>
          <p:nvPr/>
        </p:nvSpPr>
        <p:spPr>
          <a:xfrm>
            <a:off x="6661898" y="1835047"/>
            <a:ext cx="660283" cy="23992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 err="1">
                <a:solidFill>
                  <a:schemeClr val="tx1"/>
                </a:solidFill>
              </a:rPr>
              <a:t>Service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F615A1BF-C92B-4369-AF89-12286ADDDEE2}"/>
              </a:ext>
            </a:extLst>
          </p:cNvPr>
          <p:cNvSpPr/>
          <p:nvPr/>
        </p:nvSpPr>
        <p:spPr>
          <a:xfrm>
            <a:off x="5250804" y="1835047"/>
            <a:ext cx="660283" cy="23992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 err="1">
                <a:solidFill>
                  <a:schemeClr val="tx1"/>
                </a:solidFill>
              </a:rPr>
              <a:t>Acess</a:t>
            </a:r>
            <a:r>
              <a:rPr lang="es-ES" dirty="0">
                <a:solidFill>
                  <a:schemeClr val="tx1"/>
                </a:solidFill>
              </a:rPr>
              <a:t> Control </a:t>
            </a:r>
            <a:r>
              <a:rPr lang="es-ES" dirty="0" err="1">
                <a:solidFill>
                  <a:schemeClr val="tx1"/>
                </a:solidFill>
              </a:rPr>
              <a:t>Layer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7" name="Diagrama de flujo: disco magnético 16">
            <a:extLst>
              <a:ext uri="{FF2B5EF4-FFF2-40B4-BE49-F238E27FC236}">
                <a16:creationId xmlns:a16="http://schemas.microsoft.com/office/drawing/2014/main" id="{1A9FE21D-5581-4A41-8CB6-E9FD9471E547}"/>
              </a:ext>
            </a:extLst>
          </p:cNvPr>
          <p:cNvSpPr/>
          <p:nvPr/>
        </p:nvSpPr>
        <p:spPr>
          <a:xfrm>
            <a:off x="9913335" y="2158369"/>
            <a:ext cx="1201728" cy="1769384"/>
          </a:xfrm>
          <a:prstGeom prst="flowChartMagneticDisk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BBDD</a:t>
            </a:r>
          </a:p>
          <a:p>
            <a:pPr algn="ctr"/>
            <a:r>
              <a:rPr lang="es-ES" dirty="0">
                <a:solidFill>
                  <a:schemeClr val="tx1"/>
                </a:solidFill>
              </a:rPr>
              <a:t>MySQL</a:t>
            </a:r>
          </a:p>
        </p:txBody>
      </p: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CD45BDC9-0144-47A2-90CA-BA5BE26467A7}"/>
              </a:ext>
            </a:extLst>
          </p:cNvPr>
          <p:cNvCxnSpPr>
            <a:cxnSpLocks/>
          </p:cNvCxnSpPr>
          <p:nvPr/>
        </p:nvCxnSpPr>
        <p:spPr>
          <a:xfrm>
            <a:off x="3104103" y="2149546"/>
            <a:ext cx="735606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Conector recto de flecha 22">
            <a:extLst>
              <a:ext uri="{FF2B5EF4-FFF2-40B4-BE49-F238E27FC236}">
                <a16:creationId xmlns:a16="http://schemas.microsoft.com/office/drawing/2014/main" id="{56E0C604-8A8C-4BC0-85BD-A241CADEC41A}"/>
              </a:ext>
            </a:extLst>
          </p:cNvPr>
          <p:cNvCxnSpPr>
            <a:cxnSpLocks/>
            <a:stCxn id="12" idx="3"/>
            <a:endCxn id="16" idx="1"/>
          </p:cNvCxnSpPr>
          <p:nvPr/>
        </p:nvCxnSpPr>
        <p:spPr>
          <a:xfrm flipV="1">
            <a:off x="4499993" y="3034672"/>
            <a:ext cx="750811" cy="1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5" name="Conector recto de flecha 24">
            <a:extLst>
              <a:ext uri="{FF2B5EF4-FFF2-40B4-BE49-F238E27FC236}">
                <a16:creationId xmlns:a16="http://schemas.microsoft.com/office/drawing/2014/main" id="{7546EEBE-95ED-4210-AD44-207A2E3CB3DD}"/>
              </a:ext>
            </a:extLst>
          </p:cNvPr>
          <p:cNvCxnSpPr>
            <a:cxnSpLocks/>
            <a:stCxn id="16" idx="3"/>
            <a:endCxn id="15" idx="1"/>
          </p:cNvCxnSpPr>
          <p:nvPr/>
        </p:nvCxnSpPr>
        <p:spPr>
          <a:xfrm>
            <a:off x="5911087" y="3034672"/>
            <a:ext cx="750811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9" name="Conector recto de flecha 28">
            <a:extLst>
              <a:ext uri="{FF2B5EF4-FFF2-40B4-BE49-F238E27FC236}">
                <a16:creationId xmlns:a16="http://schemas.microsoft.com/office/drawing/2014/main" id="{F7B6554D-F35D-40AB-AD9E-2BDE7090D430}"/>
              </a:ext>
            </a:extLst>
          </p:cNvPr>
          <p:cNvCxnSpPr>
            <a:cxnSpLocks/>
            <a:stCxn id="14" idx="3"/>
            <a:endCxn id="17" idx="2"/>
          </p:cNvCxnSpPr>
          <p:nvPr/>
        </p:nvCxnSpPr>
        <p:spPr>
          <a:xfrm>
            <a:off x="8695187" y="3043061"/>
            <a:ext cx="1218148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0" name="Rectángulo 59">
            <a:extLst>
              <a:ext uri="{FF2B5EF4-FFF2-40B4-BE49-F238E27FC236}">
                <a16:creationId xmlns:a16="http://schemas.microsoft.com/office/drawing/2014/main" id="{621AF33C-9EB7-400B-8580-C874D57FE9FA}"/>
              </a:ext>
            </a:extLst>
          </p:cNvPr>
          <p:cNvSpPr/>
          <p:nvPr/>
        </p:nvSpPr>
        <p:spPr>
          <a:xfrm>
            <a:off x="2428613" y="1835048"/>
            <a:ext cx="660283" cy="61868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65" name="Rectángulo 64">
            <a:extLst>
              <a:ext uri="{FF2B5EF4-FFF2-40B4-BE49-F238E27FC236}">
                <a16:creationId xmlns:a16="http://schemas.microsoft.com/office/drawing/2014/main" id="{9015CFE1-A0D1-49C1-804B-03A6CA484FC7}"/>
              </a:ext>
            </a:extLst>
          </p:cNvPr>
          <p:cNvSpPr/>
          <p:nvPr/>
        </p:nvSpPr>
        <p:spPr>
          <a:xfrm>
            <a:off x="2443820" y="2725329"/>
            <a:ext cx="660283" cy="61868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66" name="Rectángulo 65">
            <a:extLst>
              <a:ext uri="{FF2B5EF4-FFF2-40B4-BE49-F238E27FC236}">
                <a16:creationId xmlns:a16="http://schemas.microsoft.com/office/drawing/2014/main" id="{E1E34222-80D2-48D0-8964-0043C12C17BE}"/>
              </a:ext>
            </a:extLst>
          </p:cNvPr>
          <p:cNvSpPr/>
          <p:nvPr/>
        </p:nvSpPr>
        <p:spPr>
          <a:xfrm>
            <a:off x="2443820" y="3615611"/>
            <a:ext cx="660283" cy="61868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</a:endParaRPr>
          </a:p>
        </p:txBody>
      </p:sp>
      <p:cxnSp>
        <p:nvCxnSpPr>
          <p:cNvPr id="67" name="Conector recto de flecha 66">
            <a:extLst>
              <a:ext uri="{FF2B5EF4-FFF2-40B4-BE49-F238E27FC236}">
                <a16:creationId xmlns:a16="http://schemas.microsoft.com/office/drawing/2014/main" id="{BBEA95C8-D29F-485C-805D-5D2D8E0D2A4C}"/>
              </a:ext>
            </a:extLst>
          </p:cNvPr>
          <p:cNvCxnSpPr>
            <a:cxnSpLocks/>
            <a:endCxn id="60" idx="1"/>
          </p:cNvCxnSpPr>
          <p:nvPr/>
        </p:nvCxnSpPr>
        <p:spPr>
          <a:xfrm>
            <a:off x="1673609" y="2144392"/>
            <a:ext cx="755004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0" name="Conector recto de flecha 69">
            <a:extLst>
              <a:ext uri="{FF2B5EF4-FFF2-40B4-BE49-F238E27FC236}">
                <a16:creationId xmlns:a16="http://schemas.microsoft.com/office/drawing/2014/main" id="{91F78888-D6CA-46C5-A81F-04D7F4CE943C}"/>
              </a:ext>
            </a:extLst>
          </p:cNvPr>
          <p:cNvCxnSpPr>
            <a:cxnSpLocks/>
            <a:stCxn id="6" idx="3"/>
            <a:endCxn id="65" idx="1"/>
          </p:cNvCxnSpPr>
          <p:nvPr/>
        </p:nvCxnSpPr>
        <p:spPr>
          <a:xfrm>
            <a:off x="1677801" y="3034673"/>
            <a:ext cx="766019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1" name="Conector recto de flecha 70">
            <a:extLst>
              <a:ext uri="{FF2B5EF4-FFF2-40B4-BE49-F238E27FC236}">
                <a16:creationId xmlns:a16="http://schemas.microsoft.com/office/drawing/2014/main" id="{CF3864E5-4DC8-4888-9428-0205FDF1EB80}"/>
              </a:ext>
            </a:extLst>
          </p:cNvPr>
          <p:cNvCxnSpPr>
            <a:cxnSpLocks/>
            <a:endCxn id="66" idx="1"/>
          </p:cNvCxnSpPr>
          <p:nvPr/>
        </p:nvCxnSpPr>
        <p:spPr>
          <a:xfrm>
            <a:off x="1677801" y="3924955"/>
            <a:ext cx="766019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7" name="Conector recto de flecha 96">
            <a:extLst>
              <a:ext uri="{FF2B5EF4-FFF2-40B4-BE49-F238E27FC236}">
                <a16:creationId xmlns:a16="http://schemas.microsoft.com/office/drawing/2014/main" id="{8F9A8963-6BFC-48A1-8C15-9FF4A43F8E72}"/>
              </a:ext>
            </a:extLst>
          </p:cNvPr>
          <p:cNvCxnSpPr>
            <a:cxnSpLocks/>
            <a:stCxn id="65" idx="3"/>
            <a:endCxn id="12" idx="1"/>
          </p:cNvCxnSpPr>
          <p:nvPr/>
        </p:nvCxnSpPr>
        <p:spPr>
          <a:xfrm>
            <a:off x="3104103" y="3034673"/>
            <a:ext cx="735606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8" name="Conector recto de flecha 97">
            <a:extLst>
              <a:ext uri="{FF2B5EF4-FFF2-40B4-BE49-F238E27FC236}">
                <a16:creationId xmlns:a16="http://schemas.microsoft.com/office/drawing/2014/main" id="{D693B55F-3AF5-4BEF-B0B5-538442E84D85}"/>
              </a:ext>
            </a:extLst>
          </p:cNvPr>
          <p:cNvCxnSpPr>
            <a:cxnSpLocks/>
          </p:cNvCxnSpPr>
          <p:nvPr/>
        </p:nvCxnSpPr>
        <p:spPr>
          <a:xfrm>
            <a:off x="3104103" y="3924955"/>
            <a:ext cx="735606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3" name="Conector recto de flecha 122">
            <a:extLst>
              <a:ext uri="{FF2B5EF4-FFF2-40B4-BE49-F238E27FC236}">
                <a16:creationId xmlns:a16="http://schemas.microsoft.com/office/drawing/2014/main" id="{888A93B4-79F4-43D1-AA04-ADD0FC2EAA67}"/>
              </a:ext>
            </a:extLst>
          </p:cNvPr>
          <p:cNvCxnSpPr>
            <a:cxnSpLocks/>
            <a:stCxn id="15" idx="3"/>
            <a:endCxn id="14" idx="1"/>
          </p:cNvCxnSpPr>
          <p:nvPr/>
        </p:nvCxnSpPr>
        <p:spPr>
          <a:xfrm>
            <a:off x="7322181" y="3034672"/>
            <a:ext cx="712723" cy="8389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35" name="CuadroTexto 134">
            <a:extLst>
              <a:ext uri="{FF2B5EF4-FFF2-40B4-BE49-F238E27FC236}">
                <a16:creationId xmlns:a16="http://schemas.microsoft.com/office/drawing/2014/main" id="{0310414B-A0A2-42CE-849B-86E440C7BD79}"/>
              </a:ext>
            </a:extLst>
          </p:cNvPr>
          <p:cNvSpPr txBox="1"/>
          <p:nvPr/>
        </p:nvSpPr>
        <p:spPr>
          <a:xfrm>
            <a:off x="2281982" y="4308094"/>
            <a:ext cx="11155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 err="1"/>
              <a:t>Vaadin</a:t>
            </a:r>
            <a:r>
              <a:rPr lang="es-ES" sz="1400" dirty="0"/>
              <a:t> </a:t>
            </a:r>
            <a:r>
              <a:rPr lang="es-ES" sz="1400" dirty="0" err="1"/>
              <a:t>Components</a:t>
            </a:r>
            <a:endParaRPr lang="es-ES" sz="1400" dirty="0"/>
          </a:p>
        </p:txBody>
      </p:sp>
      <p:sp>
        <p:nvSpPr>
          <p:cNvPr id="136" name="Rectángulo 135">
            <a:extLst>
              <a:ext uri="{FF2B5EF4-FFF2-40B4-BE49-F238E27FC236}">
                <a16:creationId xmlns:a16="http://schemas.microsoft.com/office/drawing/2014/main" id="{229D8243-B92B-4E3B-A262-9A1F8AF7E451}"/>
              </a:ext>
            </a:extLst>
          </p:cNvPr>
          <p:cNvSpPr/>
          <p:nvPr/>
        </p:nvSpPr>
        <p:spPr>
          <a:xfrm rot="5400000">
            <a:off x="9452190" y="3074231"/>
            <a:ext cx="306581" cy="301916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JPA</a:t>
            </a:r>
          </a:p>
        </p:txBody>
      </p:sp>
      <p:sp>
        <p:nvSpPr>
          <p:cNvPr id="35" name="Diagrama de flujo: conector 34">
            <a:extLst>
              <a:ext uri="{FF2B5EF4-FFF2-40B4-BE49-F238E27FC236}">
                <a16:creationId xmlns:a16="http://schemas.microsoft.com/office/drawing/2014/main" id="{17082B65-0807-4EC3-BEAC-66C88EA067CC}"/>
              </a:ext>
            </a:extLst>
          </p:cNvPr>
          <p:cNvSpPr/>
          <p:nvPr/>
        </p:nvSpPr>
        <p:spPr>
          <a:xfrm>
            <a:off x="9942636" y="511727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6" name="Diagrama de flujo: conector 35">
            <a:extLst>
              <a:ext uri="{FF2B5EF4-FFF2-40B4-BE49-F238E27FC236}">
                <a16:creationId xmlns:a16="http://schemas.microsoft.com/office/drawing/2014/main" id="{1D00AFF3-7A67-460C-93A3-714895ABD44C}"/>
              </a:ext>
            </a:extLst>
          </p:cNvPr>
          <p:cNvSpPr/>
          <p:nvPr/>
        </p:nvSpPr>
        <p:spPr>
          <a:xfrm>
            <a:off x="10096871" y="511728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7" name="Diagrama de flujo: conector 36">
            <a:extLst>
              <a:ext uri="{FF2B5EF4-FFF2-40B4-BE49-F238E27FC236}">
                <a16:creationId xmlns:a16="http://schemas.microsoft.com/office/drawing/2014/main" id="{F5F432DB-DBE3-473D-86A4-E36EE2B474DE}"/>
              </a:ext>
            </a:extLst>
          </p:cNvPr>
          <p:cNvSpPr/>
          <p:nvPr/>
        </p:nvSpPr>
        <p:spPr>
          <a:xfrm>
            <a:off x="10251106" y="511728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8" name="Diagrama de flujo: conector 37">
            <a:extLst>
              <a:ext uri="{FF2B5EF4-FFF2-40B4-BE49-F238E27FC236}">
                <a16:creationId xmlns:a16="http://schemas.microsoft.com/office/drawing/2014/main" id="{B99EF60A-F1E2-481A-AEC1-AE171AFDC4B2}"/>
              </a:ext>
            </a:extLst>
          </p:cNvPr>
          <p:cNvSpPr/>
          <p:nvPr/>
        </p:nvSpPr>
        <p:spPr>
          <a:xfrm>
            <a:off x="10405341" y="511727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9" name="Diagrama de flujo: conector 38">
            <a:extLst>
              <a:ext uri="{FF2B5EF4-FFF2-40B4-BE49-F238E27FC236}">
                <a16:creationId xmlns:a16="http://schemas.microsoft.com/office/drawing/2014/main" id="{0FA13582-A20F-4624-9C40-272A4976605B}"/>
              </a:ext>
            </a:extLst>
          </p:cNvPr>
          <p:cNvSpPr/>
          <p:nvPr/>
        </p:nvSpPr>
        <p:spPr>
          <a:xfrm>
            <a:off x="10559576" y="511726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40" name="Diagrama de flujo: conector 39">
            <a:extLst>
              <a:ext uri="{FF2B5EF4-FFF2-40B4-BE49-F238E27FC236}">
                <a16:creationId xmlns:a16="http://schemas.microsoft.com/office/drawing/2014/main" id="{0A5A90A3-3A61-42D6-9D90-E680BA8A3E97}"/>
              </a:ext>
            </a:extLst>
          </p:cNvPr>
          <p:cNvSpPr/>
          <p:nvPr/>
        </p:nvSpPr>
        <p:spPr>
          <a:xfrm>
            <a:off x="10713811" y="511725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41" name="Diagrama de flujo: conector 40">
            <a:extLst>
              <a:ext uri="{FF2B5EF4-FFF2-40B4-BE49-F238E27FC236}">
                <a16:creationId xmlns:a16="http://schemas.microsoft.com/office/drawing/2014/main" id="{2F0E28D2-9D8E-4D0C-B60A-027822A209C5}"/>
              </a:ext>
            </a:extLst>
          </p:cNvPr>
          <p:cNvSpPr/>
          <p:nvPr/>
        </p:nvSpPr>
        <p:spPr>
          <a:xfrm>
            <a:off x="10868046" y="511724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42" name="Diagrama de flujo: conector 41">
            <a:extLst>
              <a:ext uri="{FF2B5EF4-FFF2-40B4-BE49-F238E27FC236}">
                <a16:creationId xmlns:a16="http://schemas.microsoft.com/office/drawing/2014/main" id="{C0D7BDA4-FEC5-4161-B44E-666ADEDA455F}"/>
              </a:ext>
            </a:extLst>
          </p:cNvPr>
          <p:cNvSpPr/>
          <p:nvPr/>
        </p:nvSpPr>
        <p:spPr>
          <a:xfrm>
            <a:off x="11022281" y="506961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id="{A728ED6F-0BFA-41FD-990A-0A02402F4F15}"/>
              </a:ext>
            </a:extLst>
          </p:cNvPr>
          <p:cNvSpPr/>
          <p:nvPr/>
        </p:nvSpPr>
        <p:spPr>
          <a:xfrm rot="5400000">
            <a:off x="6850201" y="3299350"/>
            <a:ext cx="306582" cy="350537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Spring</a:t>
            </a:r>
          </a:p>
        </p:txBody>
      </p:sp>
      <p:sp>
        <p:nvSpPr>
          <p:cNvPr id="43" name="Rectángulo 42">
            <a:extLst>
              <a:ext uri="{FF2B5EF4-FFF2-40B4-BE49-F238E27FC236}">
                <a16:creationId xmlns:a16="http://schemas.microsoft.com/office/drawing/2014/main" id="{BF863E7A-A32C-4497-95AC-9767EF2DE741}"/>
              </a:ext>
            </a:extLst>
          </p:cNvPr>
          <p:cNvSpPr/>
          <p:nvPr/>
        </p:nvSpPr>
        <p:spPr>
          <a:xfrm rot="5400000">
            <a:off x="2616914" y="3316288"/>
            <a:ext cx="306581" cy="350537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 err="1">
                <a:solidFill>
                  <a:schemeClr val="tx1"/>
                </a:solidFill>
              </a:rPr>
              <a:t>Vaadin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44" name="CuadroTexto 43">
            <a:extLst>
              <a:ext uri="{FF2B5EF4-FFF2-40B4-BE49-F238E27FC236}">
                <a16:creationId xmlns:a16="http://schemas.microsoft.com/office/drawing/2014/main" id="{EDC516FA-B535-4D97-AE10-DD87B64D8FE9}"/>
              </a:ext>
            </a:extLst>
          </p:cNvPr>
          <p:cNvSpPr txBox="1"/>
          <p:nvPr/>
        </p:nvSpPr>
        <p:spPr>
          <a:xfrm>
            <a:off x="1036405" y="5784690"/>
            <a:ext cx="6372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/>
              <a:t>Client</a:t>
            </a:r>
          </a:p>
        </p:txBody>
      </p:sp>
      <p:sp>
        <p:nvSpPr>
          <p:cNvPr id="45" name="Cerrar llave 44">
            <a:extLst>
              <a:ext uri="{FF2B5EF4-FFF2-40B4-BE49-F238E27FC236}">
                <a16:creationId xmlns:a16="http://schemas.microsoft.com/office/drawing/2014/main" id="{34D3085D-96C7-4F85-BBDA-0F17943BBED6}"/>
              </a:ext>
            </a:extLst>
          </p:cNvPr>
          <p:cNvSpPr/>
          <p:nvPr/>
        </p:nvSpPr>
        <p:spPr>
          <a:xfrm rot="5400000">
            <a:off x="1200691" y="5191534"/>
            <a:ext cx="306581" cy="77777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6" name="Cerrar llave 45">
            <a:extLst>
              <a:ext uri="{FF2B5EF4-FFF2-40B4-BE49-F238E27FC236}">
                <a16:creationId xmlns:a16="http://schemas.microsoft.com/office/drawing/2014/main" id="{BFC65E69-529B-4ADB-B41B-F9AE44E76953}"/>
              </a:ext>
            </a:extLst>
          </p:cNvPr>
          <p:cNvSpPr/>
          <p:nvPr/>
        </p:nvSpPr>
        <p:spPr>
          <a:xfrm rot="5400000">
            <a:off x="6646460" y="1224495"/>
            <a:ext cx="306581" cy="871186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7" name="CuadroTexto 46">
            <a:extLst>
              <a:ext uri="{FF2B5EF4-FFF2-40B4-BE49-F238E27FC236}">
                <a16:creationId xmlns:a16="http://schemas.microsoft.com/office/drawing/2014/main" id="{1BADDC7B-C29F-494A-95A7-03243204C9F2}"/>
              </a:ext>
            </a:extLst>
          </p:cNvPr>
          <p:cNvSpPr txBox="1"/>
          <p:nvPr/>
        </p:nvSpPr>
        <p:spPr>
          <a:xfrm>
            <a:off x="6481148" y="5801633"/>
            <a:ext cx="7166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/>
              <a:t>Server</a:t>
            </a:r>
          </a:p>
        </p:txBody>
      </p:sp>
    </p:spTree>
    <p:extLst>
      <p:ext uri="{BB962C8B-B14F-4D97-AF65-F5344CB8AC3E}">
        <p14:creationId xmlns:p14="http://schemas.microsoft.com/office/powerpoint/2010/main" val="3674243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4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6" grpId="0" animBg="1"/>
      <p:bldP spid="1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D1BC97-EFE0-4399-89BE-C9F0C0188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Arquitectura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8D3608C0-AC07-48EA-BD64-33F9E62F017B}"/>
              </a:ext>
            </a:extLst>
          </p:cNvPr>
          <p:cNvSpPr/>
          <p:nvPr/>
        </p:nvSpPr>
        <p:spPr>
          <a:xfrm>
            <a:off x="1017518" y="1835048"/>
            <a:ext cx="660283" cy="23992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UI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F4683AFF-E597-49CE-BE27-B8A8E303B78F}"/>
              </a:ext>
            </a:extLst>
          </p:cNvPr>
          <p:cNvSpPr/>
          <p:nvPr/>
        </p:nvSpPr>
        <p:spPr>
          <a:xfrm>
            <a:off x="3839709" y="1835048"/>
            <a:ext cx="660284" cy="23992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 err="1">
                <a:solidFill>
                  <a:schemeClr val="tx1"/>
                </a:solidFill>
              </a:rPr>
              <a:t>Presenter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D510C13C-7B23-4206-B2FF-427B3CBE5FCD}"/>
              </a:ext>
            </a:extLst>
          </p:cNvPr>
          <p:cNvSpPr/>
          <p:nvPr/>
        </p:nvSpPr>
        <p:spPr>
          <a:xfrm>
            <a:off x="8034904" y="1843436"/>
            <a:ext cx="660283" cy="239925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DAO</a:t>
            </a: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87317E62-CD3F-45DE-BA0A-93BEFE576414}"/>
              </a:ext>
            </a:extLst>
          </p:cNvPr>
          <p:cNvSpPr/>
          <p:nvPr/>
        </p:nvSpPr>
        <p:spPr>
          <a:xfrm>
            <a:off x="6661898" y="1835047"/>
            <a:ext cx="660283" cy="23992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 err="1">
                <a:solidFill>
                  <a:schemeClr val="tx1"/>
                </a:solidFill>
              </a:rPr>
              <a:t>Service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F615A1BF-C92B-4369-AF89-12286ADDDEE2}"/>
              </a:ext>
            </a:extLst>
          </p:cNvPr>
          <p:cNvSpPr/>
          <p:nvPr/>
        </p:nvSpPr>
        <p:spPr>
          <a:xfrm>
            <a:off x="5250804" y="1835047"/>
            <a:ext cx="660283" cy="23992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 err="1">
                <a:solidFill>
                  <a:schemeClr val="tx1"/>
                </a:solidFill>
              </a:rPr>
              <a:t>Acess</a:t>
            </a:r>
            <a:r>
              <a:rPr lang="es-ES" dirty="0">
                <a:solidFill>
                  <a:schemeClr val="tx1"/>
                </a:solidFill>
              </a:rPr>
              <a:t> Control </a:t>
            </a:r>
            <a:r>
              <a:rPr lang="es-ES" dirty="0" err="1">
                <a:solidFill>
                  <a:schemeClr val="tx1"/>
                </a:solidFill>
              </a:rPr>
              <a:t>Layer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7" name="Diagrama de flujo: disco magnético 16">
            <a:extLst>
              <a:ext uri="{FF2B5EF4-FFF2-40B4-BE49-F238E27FC236}">
                <a16:creationId xmlns:a16="http://schemas.microsoft.com/office/drawing/2014/main" id="{1A9FE21D-5581-4A41-8CB6-E9FD9471E547}"/>
              </a:ext>
            </a:extLst>
          </p:cNvPr>
          <p:cNvSpPr/>
          <p:nvPr/>
        </p:nvSpPr>
        <p:spPr>
          <a:xfrm>
            <a:off x="9913335" y="2158369"/>
            <a:ext cx="1201728" cy="1769384"/>
          </a:xfrm>
          <a:prstGeom prst="flowChartMagneticDisk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BBDD</a:t>
            </a:r>
          </a:p>
          <a:p>
            <a:pPr algn="ctr"/>
            <a:r>
              <a:rPr lang="es-ES" dirty="0">
                <a:solidFill>
                  <a:schemeClr val="tx1"/>
                </a:solidFill>
              </a:rPr>
              <a:t>MySQL</a:t>
            </a:r>
          </a:p>
        </p:txBody>
      </p: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CD45BDC9-0144-47A2-90CA-BA5BE26467A7}"/>
              </a:ext>
            </a:extLst>
          </p:cNvPr>
          <p:cNvCxnSpPr>
            <a:cxnSpLocks/>
          </p:cNvCxnSpPr>
          <p:nvPr/>
        </p:nvCxnSpPr>
        <p:spPr>
          <a:xfrm>
            <a:off x="3104103" y="2149546"/>
            <a:ext cx="735606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Conector recto de flecha 22">
            <a:extLst>
              <a:ext uri="{FF2B5EF4-FFF2-40B4-BE49-F238E27FC236}">
                <a16:creationId xmlns:a16="http://schemas.microsoft.com/office/drawing/2014/main" id="{56E0C604-8A8C-4BC0-85BD-A241CADEC41A}"/>
              </a:ext>
            </a:extLst>
          </p:cNvPr>
          <p:cNvCxnSpPr>
            <a:cxnSpLocks/>
            <a:stCxn id="12" idx="3"/>
            <a:endCxn id="16" idx="1"/>
          </p:cNvCxnSpPr>
          <p:nvPr/>
        </p:nvCxnSpPr>
        <p:spPr>
          <a:xfrm flipV="1">
            <a:off x="4499993" y="3034672"/>
            <a:ext cx="750811" cy="1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5" name="Conector recto de flecha 24">
            <a:extLst>
              <a:ext uri="{FF2B5EF4-FFF2-40B4-BE49-F238E27FC236}">
                <a16:creationId xmlns:a16="http://schemas.microsoft.com/office/drawing/2014/main" id="{7546EEBE-95ED-4210-AD44-207A2E3CB3DD}"/>
              </a:ext>
            </a:extLst>
          </p:cNvPr>
          <p:cNvCxnSpPr>
            <a:cxnSpLocks/>
            <a:stCxn id="16" idx="3"/>
            <a:endCxn id="15" idx="1"/>
          </p:cNvCxnSpPr>
          <p:nvPr/>
        </p:nvCxnSpPr>
        <p:spPr>
          <a:xfrm>
            <a:off x="5911087" y="3034672"/>
            <a:ext cx="750811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9" name="Conector recto de flecha 28">
            <a:extLst>
              <a:ext uri="{FF2B5EF4-FFF2-40B4-BE49-F238E27FC236}">
                <a16:creationId xmlns:a16="http://schemas.microsoft.com/office/drawing/2014/main" id="{F7B6554D-F35D-40AB-AD9E-2BDE7090D430}"/>
              </a:ext>
            </a:extLst>
          </p:cNvPr>
          <p:cNvCxnSpPr>
            <a:cxnSpLocks/>
            <a:stCxn id="14" idx="3"/>
            <a:endCxn id="17" idx="2"/>
          </p:cNvCxnSpPr>
          <p:nvPr/>
        </p:nvCxnSpPr>
        <p:spPr>
          <a:xfrm>
            <a:off x="8695187" y="3043061"/>
            <a:ext cx="1218148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0" name="Rectángulo 59">
            <a:extLst>
              <a:ext uri="{FF2B5EF4-FFF2-40B4-BE49-F238E27FC236}">
                <a16:creationId xmlns:a16="http://schemas.microsoft.com/office/drawing/2014/main" id="{621AF33C-9EB7-400B-8580-C874D57FE9FA}"/>
              </a:ext>
            </a:extLst>
          </p:cNvPr>
          <p:cNvSpPr/>
          <p:nvPr/>
        </p:nvSpPr>
        <p:spPr>
          <a:xfrm>
            <a:off x="2428613" y="1835048"/>
            <a:ext cx="660283" cy="61868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65" name="Rectángulo 64">
            <a:extLst>
              <a:ext uri="{FF2B5EF4-FFF2-40B4-BE49-F238E27FC236}">
                <a16:creationId xmlns:a16="http://schemas.microsoft.com/office/drawing/2014/main" id="{9015CFE1-A0D1-49C1-804B-03A6CA484FC7}"/>
              </a:ext>
            </a:extLst>
          </p:cNvPr>
          <p:cNvSpPr/>
          <p:nvPr/>
        </p:nvSpPr>
        <p:spPr>
          <a:xfrm>
            <a:off x="2443820" y="2725329"/>
            <a:ext cx="660283" cy="61868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66" name="Rectángulo 65">
            <a:extLst>
              <a:ext uri="{FF2B5EF4-FFF2-40B4-BE49-F238E27FC236}">
                <a16:creationId xmlns:a16="http://schemas.microsoft.com/office/drawing/2014/main" id="{E1E34222-80D2-48D0-8964-0043C12C17BE}"/>
              </a:ext>
            </a:extLst>
          </p:cNvPr>
          <p:cNvSpPr/>
          <p:nvPr/>
        </p:nvSpPr>
        <p:spPr>
          <a:xfrm>
            <a:off x="2443820" y="3615611"/>
            <a:ext cx="660283" cy="61868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</a:endParaRPr>
          </a:p>
        </p:txBody>
      </p:sp>
      <p:cxnSp>
        <p:nvCxnSpPr>
          <p:cNvPr id="67" name="Conector recto de flecha 66">
            <a:extLst>
              <a:ext uri="{FF2B5EF4-FFF2-40B4-BE49-F238E27FC236}">
                <a16:creationId xmlns:a16="http://schemas.microsoft.com/office/drawing/2014/main" id="{BBEA95C8-D29F-485C-805D-5D2D8E0D2A4C}"/>
              </a:ext>
            </a:extLst>
          </p:cNvPr>
          <p:cNvCxnSpPr>
            <a:cxnSpLocks/>
            <a:endCxn id="60" idx="1"/>
          </p:cNvCxnSpPr>
          <p:nvPr/>
        </p:nvCxnSpPr>
        <p:spPr>
          <a:xfrm>
            <a:off x="1673609" y="2144392"/>
            <a:ext cx="755004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0" name="Conector recto de flecha 69">
            <a:extLst>
              <a:ext uri="{FF2B5EF4-FFF2-40B4-BE49-F238E27FC236}">
                <a16:creationId xmlns:a16="http://schemas.microsoft.com/office/drawing/2014/main" id="{91F78888-D6CA-46C5-A81F-04D7F4CE943C}"/>
              </a:ext>
            </a:extLst>
          </p:cNvPr>
          <p:cNvCxnSpPr>
            <a:cxnSpLocks/>
            <a:stCxn id="6" idx="3"/>
            <a:endCxn id="65" idx="1"/>
          </p:cNvCxnSpPr>
          <p:nvPr/>
        </p:nvCxnSpPr>
        <p:spPr>
          <a:xfrm>
            <a:off x="1677801" y="3034673"/>
            <a:ext cx="766019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1" name="Conector recto de flecha 70">
            <a:extLst>
              <a:ext uri="{FF2B5EF4-FFF2-40B4-BE49-F238E27FC236}">
                <a16:creationId xmlns:a16="http://schemas.microsoft.com/office/drawing/2014/main" id="{CF3864E5-4DC8-4888-9428-0205FDF1EB80}"/>
              </a:ext>
            </a:extLst>
          </p:cNvPr>
          <p:cNvCxnSpPr>
            <a:cxnSpLocks/>
            <a:endCxn id="66" idx="1"/>
          </p:cNvCxnSpPr>
          <p:nvPr/>
        </p:nvCxnSpPr>
        <p:spPr>
          <a:xfrm>
            <a:off x="1677801" y="3924955"/>
            <a:ext cx="766019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7" name="Conector recto de flecha 96">
            <a:extLst>
              <a:ext uri="{FF2B5EF4-FFF2-40B4-BE49-F238E27FC236}">
                <a16:creationId xmlns:a16="http://schemas.microsoft.com/office/drawing/2014/main" id="{8F9A8963-6BFC-48A1-8C15-9FF4A43F8E72}"/>
              </a:ext>
            </a:extLst>
          </p:cNvPr>
          <p:cNvCxnSpPr>
            <a:cxnSpLocks/>
            <a:stCxn id="65" idx="3"/>
            <a:endCxn id="12" idx="1"/>
          </p:cNvCxnSpPr>
          <p:nvPr/>
        </p:nvCxnSpPr>
        <p:spPr>
          <a:xfrm>
            <a:off x="3104103" y="3034673"/>
            <a:ext cx="735606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8" name="Conector recto de flecha 97">
            <a:extLst>
              <a:ext uri="{FF2B5EF4-FFF2-40B4-BE49-F238E27FC236}">
                <a16:creationId xmlns:a16="http://schemas.microsoft.com/office/drawing/2014/main" id="{D693B55F-3AF5-4BEF-B0B5-538442E84D85}"/>
              </a:ext>
            </a:extLst>
          </p:cNvPr>
          <p:cNvCxnSpPr>
            <a:cxnSpLocks/>
          </p:cNvCxnSpPr>
          <p:nvPr/>
        </p:nvCxnSpPr>
        <p:spPr>
          <a:xfrm>
            <a:off x="3104103" y="3924955"/>
            <a:ext cx="735606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3" name="Conector recto de flecha 122">
            <a:extLst>
              <a:ext uri="{FF2B5EF4-FFF2-40B4-BE49-F238E27FC236}">
                <a16:creationId xmlns:a16="http://schemas.microsoft.com/office/drawing/2014/main" id="{888A93B4-79F4-43D1-AA04-ADD0FC2EAA67}"/>
              </a:ext>
            </a:extLst>
          </p:cNvPr>
          <p:cNvCxnSpPr>
            <a:cxnSpLocks/>
            <a:stCxn id="15" idx="3"/>
            <a:endCxn id="14" idx="1"/>
          </p:cNvCxnSpPr>
          <p:nvPr/>
        </p:nvCxnSpPr>
        <p:spPr>
          <a:xfrm>
            <a:off x="7322181" y="3034672"/>
            <a:ext cx="712723" cy="8389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35" name="CuadroTexto 134">
            <a:extLst>
              <a:ext uri="{FF2B5EF4-FFF2-40B4-BE49-F238E27FC236}">
                <a16:creationId xmlns:a16="http://schemas.microsoft.com/office/drawing/2014/main" id="{0310414B-A0A2-42CE-849B-86E440C7BD79}"/>
              </a:ext>
            </a:extLst>
          </p:cNvPr>
          <p:cNvSpPr txBox="1"/>
          <p:nvPr/>
        </p:nvSpPr>
        <p:spPr>
          <a:xfrm>
            <a:off x="2281982" y="4308094"/>
            <a:ext cx="11155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 err="1"/>
              <a:t>Vaadin</a:t>
            </a:r>
            <a:r>
              <a:rPr lang="es-ES" sz="1400" dirty="0"/>
              <a:t> </a:t>
            </a:r>
            <a:r>
              <a:rPr lang="es-ES" sz="1400" dirty="0" err="1"/>
              <a:t>Components</a:t>
            </a:r>
            <a:endParaRPr lang="es-ES" sz="1400" dirty="0"/>
          </a:p>
        </p:txBody>
      </p:sp>
      <p:sp>
        <p:nvSpPr>
          <p:cNvPr id="136" name="Rectángulo 135">
            <a:extLst>
              <a:ext uri="{FF2B5EF4-FFF2-40B4-BE49-F238E27FC236}">
                <a16:creationId xmlns:a16="http://schemas.microsoft.com/office/drawing/2014/main" id="{229D8243-B92B-4E3B-A262-9A1F8AF7E451}"/>
              </a:ext>
            </a:extLst>
          </p:cNvPr>
          <p:cNvSpPr/>
          <p:nvPr/>
        </p:nvSpPr>
        <p:spPr>
          <a:xfrm rot="5400000">
            <a:off x="9452190" y="3074231"/>
            <a:ext cx="306581" cy="301916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JPA</a:t>
            </a:r>
          </a:p>
        </p:txBody>
      </p:sp>
      <p:sp>
        <p:nvSpPr>
          <p:cNvPr id="35" name="Diagrama de flujo: conector 34">
            <a:extLst>
              <a:ext uri="{FF2B5EF4-FFF2-40B4-BE49-F238E27FC236}">
                <a16:creationId xmlns:a16="http://schemas.microsoft.com/office/drawing/2014/main" id="{39A9E9A8-8BD8-4DBD-B42E-BB123159CFD1}"/>
              </a:ext>
            </a:extLst>
          </p:cNvPr>
          <p:cNvSpPr/>
          <p:nvPr/>
        </p:nvSpPr>
        <p:spPr>
          <a:xfrm>
            <a:off x="9942636" y="511727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6" name="Diagrama de flujo: conector 35">
            <a:extLst>
              <a:ext uri="{FF2B5EF4-FFF2-40B4-BE49-F238E27FC236}">
                <a16:creationId xmlns:a16="http://schemas.microsoft.com/office/drawing/2014/main" id="{64A89E90-CA89-461D-ADF0-9AD7103BFE6D}"/>
              </a:ext>
            </a:extLst>
          </p:cNvPr>
          <p:cNvSpPr/>
          <p:nvPr/>
        </p:nvSpPr>
        <p:spPr>
          <a:xfrm>
            <a:off x="10096871" y="511728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7" name="Diagrama de flujo: conector 36">
            <a:extLst>
              <a:ext uri="{FF2B5EF4-FFF2-40B4-BE49-F238E27FC236}">
                <a16:creationId xmlns:a16="http://schemas.microsoft.com/office/drawing/2014/main" id="{7BDE5122-B0FB-4C0E-A64D-F12D0254215E}"/>
              </a:ext>
            </a:extLst>
          </p:cNvPr>
          <p:cNvSpPr/>
          <p:nvPr/>
        </p:nvSpPr>
        <p:spPr>
          <a:xfrm>
            <a:off x="10251106" y="511728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8" name="Diagrama de flujo: conector 37">
            <a:extLst>
              <a:ext uri="{FF2B5EF4-FFF2-40B4-BE49-F238E27FC236}">
                <a16:creationId xmlns:a16="http://schemas.microsoft.com/office/drawing/2014/main" id="{FB359E81-B51C-4482-B2B1-5434C996F97B}"/>
              </a:ext>
            </a:extLst>
          </p:cNvPr>
          <p:cNvSpPr/>
          <p:nvPr/>
        </p:nvSpPr>
        <p:spPr>
          <a:xfrm>
            <a:off x="10405341" y="511727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9" name="Diagrama de flujo: conector 38">
            <a:extLst>
              <a:ext uri="{FF2B5EF4-FFF2-40B4-BE49-F238E27FC236}">
                <a16:creationId xmlns:a16="http://schemas.microsoft.com/office/drawing/2014/main" id="{41F8397B-071F-4D4E-A25B-7B1B5DB0867C}"/>
              </a:ext>
            </a:extLst>
          </p:cNvPr>
          <p:cNvSpPr/>
          <p:nvPr/>
        </p:nvSpPr>
        <p:spPr>
          <a:xfrm>
            <a:off x="10559576" y="511726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40" name="Diagrama de flujo: conector 39">
            <a:extLst>
              <a:ext uri="{FF2B5EF4-FFF2-40B4-BE49-F238E27FC236}">
                <a16:creationId xmlns:a16="http://schemas.microsoft.com/office/drawing/2014/main" id="{F13EC66E-FF87-4BEC-85DF-4A6031BA1C7B}"/>
              </a:ext>
            </a:extLst>
          </p:cNvPr>
          <p:cNvSpPr/>
          <p:nvPr/>
        </p:nvSpPr>
        <p:spPr>
          <a:xfrm>
            <a:off x="10713811" y="511725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41" name="Diagrama de flujo: conector 40">
            <a:extLst>
              <a:ext uri="{FF2B5EF4-FFF2-40B4-BE49-F238E27FC236}">
                <a16:creationId xmlns:a16="http://schemas.microsoft.com/office/drawing/2014/main" id="{AEBE0321-5C48-4DE6-8838-07B4CF04D368}"/>
              </a:ext>
            </a:extLst>
          </p:cNvPr>
          <p:cNvSpPr/>
          <p:nvPr/>
        </p:nvSpPr>
        <p:spPr>
          <a:xfrm>
            <a:off x="10868046" y="511724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42" name="Diagrama de flujo: conector 41">
            <a:extLst>
              <a:ext uri="{FF2B5EF4-FFF2-40B4-BE49-F238E27FC236}">
                <a16:creationId xmlns:a16="http://schemas.microsoft.com/office/drawing/2014/main" id="{1D36CD00-BD31-41C3-8F18-7129C5DC18AF}"/>
              </a:ext>
            </a:extLst>
          </p:cNvPr>
          <p:cNvSpPr/>
          <p:nvPr/>
        </p:nvSpPr>
        <p:spPr>
          <a:xfrm>
            <a:off x="11022281" y="506961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id="{7AECABFB-ED5C-40BF-89CF-7D825DD6A4B4}"/>
              </a:ext>
            </a:extLst>
          </p:cNvPr>
          <p:cNvSpPr/>
          <p:nvPr/>
        </p:nvSpPr>
        <p:spPr>
          <a:xfrm rot="5400000">
            <a:off x="6850201" y="3299350"/>
            <a:ext cx="306582" cy="350537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Spring</a:t>
            </a:r>
          </a:p>
        </p:txBody>
      </p:sp>
      <p:sp>
        <p:nvSpPr>
          <p:cNvPr id="43" name="Rectángulo 42">
            <a:extLst>
              <a:ext uri="{FF2B5EF4-FFF2-40B4-BE49-F238E27FC236}">
                <a16:creationId xmlns:a16="http://schemas.microsoft.com/office/drawing/2014/main" id="{BC862181-9F12-40EC-AF40-E5DB3563852A}"/>
              </a:ext>
            </a:extLst>
          </p:cNvPr>
          <p:cNvSpPr/>
          <p:nvPr/>
        </p:nvSpPr>
        <p:spPr>
          <a:xfrm rot="5400000">
            <a:off x="2616914" y="3316288"/>
            <a:ext cx="306581" cy="350537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 err="1">
                <a:solidFill>
                  <a:schemeClr val="tx1"/>
                </a:solidFill>
              </a:rPr>
              <a:t>Vaadin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44" name="CuadroTexto 43">
            <a:extLst>
              <a:ext uri="{FF2B5EF4-FFF2-40B4-BE49-F238E27FC236}">
                <a16:creationId xmlns:a16="http://schemas.microsoft.com/office/drawing/2014/main" id="{034E825D-68EB-4A33-8216-AED605DEDF51}"/>
              </a:ext>
            </a:extLst>
          </p:cNvPr>
          <p:cNvSpPr txBox="1"/>
          <p:nvPr/>
        </p:nvSpPr>
        <p:spPr>
          <a:xfrm>
            <a:off x="1036405" y="5784690"/>
            <a:ext cx="6372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/>
              <a:t>Client</a:t>
            </a:r>
          </a:p>
        </p:txBody>
      </p:sp>
      <p:sp>
        <p:nvSpPr>
          <p:cNvPr id="45" name="Cerrar llave 44">
            <a:extLst>
              <a:ext uri="{FF2B5EF4-FFF2-40B4-BE49-F238E27FC236}">
                <a16:creationId xmlns:a16="http://schemas.microsoft.com/office/drawing/2014/main" id="{D9DD6351-8A8E-4437-B323-8C84355737BA}"/>
              </a:ext>
            </a:extLst>
          </p:cNvPr>
          <p:cNvSpPr/>
          <p:nvPr/>
        </p:nvSpPr>
        <p:spPr>
          <a:xfrm rot="5400000">
            <a:off x="1200691" y="5191534"/>
            <a:ext cx="306581" cy="77777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6" name="Cerrar llave 45">
            <a:extLst>
              <a:ext uri="{FF2B5EF4-FFF2-40B4-BE49-F238E27FC236}">
                <a16:creationId xmlns:a16="http://schemas.microsoft.com/office/drawing/2014/main" id="{0B4FF3A1-3FD5-43A0-B9F1-E3B2F59E9C33}"/>
              </a:ext>
            </a:extLst>
          </p:cNvPr>
          <p:cNvSpPr/>
          <p:nvPr/>
        </p:nvSpPr>
        <p:spPr>
          <a:xfrm rot="5400000">
            <a:off x="6646460" y="1224495"/>
            <a:ext cx="306581" cy="871186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7" name="CuadroTexto 46">
            <a:extLst>
              <a:ext uri="{FF2B5EF4-FFF2-40B4-BE49-F238E27FC236}">
                <a16:creationId xmlns:a16="http://schemas.microsoft.com/office/drawing/2014/main" id="{9F0391D9-5785-4E56-9E22-71F7203C73FE}"/>
              </a:ext>
            </a:extLst>
          </p:cNvPr>
          <p:cNvSpPr txBox="1"/>
          <p:nvPr/>
        </p:nvSpPr>
        <p:spPr>
          <a:xfrm>
            <a:off x="6481148" y="5801633"/>
            <a:ext cx="7166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/>
              <a:t>Server</a:t>
            </a:r>
          </a:p>
        </p:txBody>
      </p:sp>
    </p:spTree>
    <p:extLst>
      <p:ext uri="{BB962C8B-B14F-4D97-AF65-F5344CB8AC3E}">
        <p14:creationId xmlns:p14="http://schemas.microsoft.com/office/powerpoint/2010/main" val="4183541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4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6" grpId="0" animBg="1"/>
      <p:bldP spid="1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D1BC97-EFE0-4399-89BE-C9F0C0188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Arquitectura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8D3608C0-AC07-48EA-BD64-33F9E62F017B}"/>
              </a:ext>
            </a:extLst>
          </p:cNvPr>
          <p:cNvSpPr/>
          <p:nvPr/>
        </p:nvSpPr>
        <p:spPr>
          <a:xfrm>
            <a:off x="1017518" y="1835048"/>
            <a:ext cx="660283" cy="23992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UI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F4683AFF-E597-49CE-BE27-B8A8E303B78F}"/>
              </a:ext>
            </a:extLst>
          </p:cNvPr>
          <p:cNvSpPr/>
          <p:nvPr/>
        </p:nvSpPr>
        <p:spPr>
          <a:xfrm>
            <a:off x="3839709" y="1835048"/>
            <a:ext cx="660284" cy="23992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 err="1">
                <a:solidFill>
                  <a:schemeClr val="tx1"/>
                </a:solidFill>
              </a:rPr>
              <a:t>Presenter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D510C13C-7B23-4206-B2FF-427B3CBE5FCD}"/>
              </a:ext>
            </a:extLst>
          </p:cNvPr>
          <p:cNvSpPr/>
          <p:nvPr/>
        </p:nvSpPr>
        <p:spPr>
          <a:xfrm>
            <a:off x="8034904" y="1843436"/>
            <a:ext cx="660283" cy="23992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DAO</a:t>
            </a: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87317E62-CD3F-45DE-BA0A-93BEFE576414}"/>
              </a:ext>
            </a:extLst>
          </p:cNvPr>
          <p:cNvSpPr/>
          <p:nvPr/>
        </p:nvSpPr>
        <p:spPr>
          <a:xfrm>
            <a:off x="6661898" y="1835047"/>
            <a:ext cx="660283" cy="239925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 err="1">
                <a:solidFill>
                  <a:schemeClr val="tx1"/>
                </a:solidFill>
              </a:rPr>
              <a:t>Service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F615A1BF-C92B-4369-AF89-12286ADDDEE2}"/>
              </a:ext>
            </a:extLst>
          </p:cNvPr>
          <p:cNvSpPr/>
          <p:nvPr/>
        </p:nvSpPr>
        <p:spPr>
          <a:xfrm>
            <a:off x="5250804" y="1835047"/>
            <a:ext cx="660283" cy="23992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 err="1">
                <a:solidFill>
                  <a:schemeClr val="tx1"/>
                </a:solidFill>
              </a:rPr>
              <a:t>Acess</a:t>
            </a:r>
            <a:r>
              <a:rPr lang="es-ES" dirty="0">
                <a:solidFill>
                  <a:schemeClr val="tx1"/>
                </a:solidFill>
              </a:rPr>
              <a:t> Control </a:t>
            </a:r>
            <a:r>
              <a:rPr lang="es-ES" dirty="0" err="1">
                <a:solidFill>
                  <a:schemeClr val="tx1"/>
                </a:solidFill>
              </a:rPr>
              <a:t>Layer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7" name="Diagrama de flujo: disco magnético 16">
            <a:extLst>
              <a:ext uri="{FF2B5EF4-FFF2-40B4-BE49-F238E27FC236}">
                <a16:creationId xmlns:a16="http://schemas.microsoft.com/office/drawing/2014/main" id="{1A9FE21D-5581-4A41-8CB6-E9FD9471E547}"/>
              </a:ext>
            </a:extLst>
          </p:cNvPr>
          <p:cNvSpPr/>
          <p:nvPr/>
        </p:nvSpPr>
        <p:spPr>
          <a:xfrm>
            <a:off x="9913335" y="2158369"/>
            <a:ext cx="1201728" cy="1769384"/>
          </a:xfrm>
          <a:prstGeom prst="flowChartMagneticDisk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BBDD</a:t>
            </a:r>
          </a:p>
          <a:p>
            <a:pPr algn="ctr"/>
            <a:r>
              <a:rPr lang="es-ES" dirty="0">
                <a:solidFill>
                  <a:schemeClr val="tx1"/>
                </a:solidFill>
              </a:rPr>
              <a:t>MySQL</a:t>
            </a:r>
          </a:p>
        </p:txBody>
      </p: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CD45BDC9-0144-47A2-90CA-BA5BE26467A7}"/>
              </a:ext>
            </a:extLst>
          </p:cNvPr>
          <p:cNvCxnSpPr>
            <a:cxnSpLocks/>
          </p:cNvCxnSpPr>
          <p:nvPr/>
        </p:nvCxnSpPr>
        <p:spPr>
          <a:xfrm>
            <a:off x="3104103" y="2149546"/>
            <a:ext cx="735606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Conector recto de flecha 22">
            <a:extLst>
              <a:ext uri="{FF2B5EF4-FFF2-40B4-BE49-F238E27FC236}">
                <a16:creationId xmlns:a16="http://schemas.microsoft.com/office/drawing/2014/main" id="{56E0C604-8A8C-4BC0-85BD-A241CADEC41A}"/>
              </a:ext>
            </a:extLst>
          </p:cNvPr>
          <p:cNvCxnSpPr>
            <a:cxnSpLocks/>
            <a:stCxn id="12" idx="3"/>
            <a:endCxn id="16" idx="1"/>
          </p:cNvCxnSpPr>
          <p:nvPr/>
        </p:nvCxnSpPr>
        <p:spPr>
          <a:xfrm flipV="1">
            <a:off x="4499993" y="3034672"/>
            <a:ext cx="750811" cy="1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5" name="Conector recto de flecha 24">
            <a:extLst>
              <a:ext uri="{FF2B5EF4-FFF2-40B4-BE49-F238E27FC236}">
                <a16:creationId xmlns:a16="http://schemas.microsoft.com/office/drawing/2014/main" id="{7546EEBE-95ED-4210-AD44-207A2E3CB3DD}"/>
              </a:ext>
            </a:extLst>
          </p:cNvPr>
          <p:cNvCxnSpPr>
            <a:cxnSpLocks/>
            <a:stCxn id="16" idx="3"/>
            <a:endCxn id="15" idx="1"/>
          </p:cNvCxnSpPr>
          <p:nvPr/>
        </p:nvCxnSpPr>
        <p:spPr>
          <a:xfrm>
            <a:off x="5911087" y="3034672"/>
            <a:ext cx="750811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9" name="Conector recto de flecha 28">
            <a:extLst>
              <a:ext uri="{FF2B5EF4-FFF2-40B4-BE49-F238E27FC236}">
                <a16:creationId xmlns:a16="http://schemas.microsoft.com/office/drawing/2014/main" id="{F7B6554D-F35D-40AB-AD9E-2BDE7090D430}"/>
              </a:ext>
            </a:extLst>
          </p:cNvPr>
          <p:cNvCxnSpPr>
            <a:cxnSpLocks/>
            <a:stCxn id="14" idx="3"/>
            <a:endCxn id="17" idx="2"/>
          </p:cNvCxnSpPr>
          <p:nvPr/>
        </p:nvCxnSpPr>
        <p:spPr>
          <a:xfrm>
            <a:off x="8695187" y="3043061"/>
            <a:ext cx="1218148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0" name="Rectángulo 59">
            <a:extLst>
              <a:ext uri="{FF2B5EF4-FFF2-40B4-BE49-F238E27FC236}">
                <a16:creationId xmlns:a16="http://schemas.microsoft.com/office/drawing/2014/main" id="{621AF33C-9EB7-400B-8580-C874D57FE9FA}"/>
              </a:ext>
            </a:extLst>
          </p:cNvPr>
          <p:cNvSpPr/>
          <p:nvPr/>
        </p:nvSpPr>
        <p:spPr>
          <a:xfrm>
            <a:off x="2428613" y="1835048"/>
            <a:ext cx="660283" cy="61868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65" name="Rectángulo 64">
            <a:extLst>
              <a:ext uri="{FF2B5EF4-FFF2-40B4-BE49-F238E27FC236}">
                <a16:creationId xmlns:a16="http://schemas.microsoft.com/office/drawing/2014/main" id="{9015CFE1-A0D1-49C1-804B-03A6CA484FC7}"/>
              </a:ext>
            </a:extLst>
          </p:cNvPr>
          <p:cNvSpPr/>
          <p:nvPr/>
        </p:nvSpPr>
        <p:spPr>
          <a:xfrm>
            <a:off x="2443820" y="2725329"/>
            <a:ext cx="660283" cy="61868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66" name="Rectángulo 65">
            <a:extLst>
              <a:ext uri="{FF2B5EF4-FFF2-40B4-BE49-F238E27FC236}">
                <a16:creationId xmlns:a16="http://schemas.microsoft.com/office/drawing/2014/main" id="{E1E34222-80D2-48D0-8964-0043C12C17BE}"/>
              </a:ext>
            </a:extLst>
          </p:cNvPr>
          <p:cNvSpPr/>
          <p:nvPr/>
        </p:nvSpPr>
        <p:spPr>
          <a:xfrm>
            <a:off x="2443820" y="3615611"/>
            <a:ext cx="660283" cy="61868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</a:endParaRPr>
          </a:p>
        </p:txBody>
      </p:sp>
      <p:cxnSp>
        <p:nvCxnSpPr>
          <p:cNvPr id="67" name="Conector recto de flecha 66">
            <a:extLst>
              <a:ext uri="{FF2B5EF4-FFF2-40B4-BE49-F238E27FC236}">
                <a16:creationId xmlns:a16="http://schemas.microsoft.com/office/drawing/2014/main" id="{BBEA95C8-D29F-485C-805D-5D2D8E0D2A4C}"/>
              </a:ext>
            </a:extLst>
          </p:cNvPr>
          <p:cNvCxnSpPr>
            <a:cxnSpLocks/>
            <a:endCxn id="60" idx="1"/>
          </p:cNvCxnSpPr>
          <p:nvPr/>
        </p:nvCxnSpPr>
        <p:spPr>
          <a:xfrm>
            <a:off x="1673609" y="2144392"/>
            <a:ext cx="755004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0" name="Conector recto de flecha 69">
            <a:extLst>
              <a:ext uri="{FF2B5EF4-FFF2-40B4-BE49-F238E27FC236}">
                <a16:creationId xmlns:a16="http://schemas.microsoft.com/office/drawing/2014/main" id="{91F78888-D6CA-46C5-A81F-04D7F4CE943C}"/>
              </a:ext>
            </a:extLst>
          </p:cNvPr>
          <p:cNvCxnSpPr>
            <a:cxnSpLocks/>
            <a:stCxn id="6" idx="3"/>
            <a:endCxn id="65" idx="1"/>
          </p:cNvCxnSpPr>
          <p:nvPr/>
        </p:nvCxnSpPr>
        <p:spPr>
          <a:xfrm>
            <a:off x="1677801" y="3034673"/>
            <a:ext cx="766019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1" name="Conector recto de flecha 70">
            <a:extLst>
              <a:ext uri="{FF2B5EF4-FFF2-40B4-BE49-F238E27FC236}">
                <a16:creationId xmlns:a16="http://schemas.microsoft.com/office/drawing/2014/main" id="{CF3864E5-4DC8-4888-9428-0205FDF1EB80}"/>
              </a:ext>
            </a:extLst>
          </p:cNvPr>
          <p:cNvCxnSpPr>
            <a:cxnSpLocks/>
            <a:endCxn id="66" idx="1"/>
          </p:cNvCxnSpPr>
          <p:nvPr/>
        </p:nvCxnSpPr>
        <p:spPr>
          <a:xfrm>
            <a:off x="1677801" y="3924955"/>
            <a:ext cx="766019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7" name="Conector recto de flecha 96">
            <a:extLst>
              <a:ext uri="{FF2B5EF4-FFF2-40B4-BE49-F238E27FC236}">
                <a16:creationId xmlns:a16="http://schemas.microsoft.com/office/drawing/2014/main" id="{8F9A8963-6BFC-48A1-8C15-9FF4A43F8E72}"/>
              </a:ext>
            </a:extLst>
          </p:cNvPr>
          <p:cNvCxnSpPr>
            <a:cxnSpLocks/>
            <a:stCxn id="65" idx="3"/>
            <a:endCxn id="12" idx="1"/>
          </p:cNvCxnSpPr>
          <p:nvPr/>
        </p:nvCxnSpPr>
        <p:spPr>
          <a:xfrm>
            <a:off x="3104103" y="3034673"/>
            <a:ext cx="735606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8" name="Conector recto de flecha 97">
            <a:extLst>
              <a:ext uri="{FF2B5EF4-FFF2-40B4-BE49-F238E27FC236}">
                <a16:creationId xmlns:a16="http://schemas.microsoft.com/office/drawing/2014/main" id="{D693B55F-3AF5-4BEF-B0B5-538442E84D85}"/>
              </a:ext>
            </a:extLst>
          </p:cNvPr>
          <p:cNvCxnSpPr>
            <a:cxnSpLocks/>
          </p:cNvCxnSpPr>
          <p:nvPr/>
        </p:nvCxnSpPr>
        <p:spPr>
          <a:xfrm>
            <a:off x="3104103" y="3924955"/>
            <a:ext cx="735606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3" name="Conector recto de flecha 122">
            <a:extLst>
              <a:ext uri="{FF2B5EF4-FFF2-40B4-BE49-F238E27FC236}">
                <a16:creationId xmlns:a16="http://schemas.microsoft.com/office/drawing/2014/main" id="{888A93B4-79F4-43D1-AA04-ADD0FC2EAA67}"/>
              </a:ext>
            </a:extLst>
          </p:cNvPr>
          <p:cNvCxnSpPr>
            <a:cxnSpLocks/>
            <a:stCxn id="15" idx="3"/>
            <a:endCxn id="14" idx="1"/>
          </p:cNvCxnSpPr>
          <p:nvPr/>
        </p:nvCxnSpPr>
        <p:spPr>
          <a:xfrm>
            <a:off x="7322181" y="3034672"/>
            <a:ext cx="712723" cy="8389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35" name="CuadroTexto 134">
            <a:extLst>
              <a:ext uri="{FF2B5EF4-FFF2-40B4-BE49-F238E27FC236}">
                <a16:creationId xmlns:a16="http://schemas.microsoft.com/office/drawing/2014/main" id="{0310414B-A0A2-42CE-849B-86E440C7BD79}"/>
              </a:ext>
            </a:extLst>
          </p:cNvPr>
          <p:cNvSpPr txBox="1"/>
          <p:nvPr/>
        </p:nvSpPr>
        <p:spPr>
          <a:xfrm>
            <a:off x="2281982" y="4308094"/>
            <a:ext cx="11155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 err="1"/>
              <a:t>Vaadin</a:t>
            </a:r>
            <a:r>
              <a:rPr lang="es-ES" sz="1400" dirty="0"/>
              <a:t> </a:t>
            </a:r>
            <a:r>
              <a:rPr lang="es-ES" sz="1400" dirty="0" err="1"/>
              <a:t>Components</a:t>
            </a:r>
            <a:endParaRPr lang="es-ES" sz="1400" dirty="0"/>
          </a:p>
        </p:txBody>
      </p:sp>
      <p:sp>
        <p:nvSpPr>
          <p:cNvPr id="136" name="Rectángulo 135">
            <a:extLst>
              <a:ext uri="{FF2B5EF4-FFF2-40B4-BE49-F238E27FC236}">
                <a16:creationId xmlns:a16="http://schemas.microsoft.com/office/drawing/2014/main" id="{229D8243-B92B-4E3B-A262-9A1F8AF7E451}"/>
              </a:ext>
            </a:extLst>
          </p:cNvPr>
          <p:cNvSpPr/>
          <p:nvPr/>
        </p:nvSpPr>
        <p:spPr>
          <a:xfrm rot="5400000">
            <a:off x="9452190" y="3074231"/>
            <a:ext cx="306581" cy="301916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JPA</a:t>
            </a:r>
          </a:p>
        </p:txBody>
      </p:sp>
      <p:sp>
        <p:nvSpPr>
          <p:cNvPr id="35" name="Diagrama de flujo: conector 34">
            <a:extLst>
              <a:ext uri="{FF2B5EF4-FFF2-40B4-BE49-F238E27FC236}">
                <a16:creationId xmlns:a16="http://schemas.microsoft.com/office/drawing/2014/main" id="{BBD71E56-C711-4AC3-828C-A9DEBC76CF35}"/>
              </a:ext>
            </a:extLst>
          </p:cNvPr>
          <p:cNvSpPr/>
          <p:nvPr/>
        </p:nvSpPr>
        <p:spPr>
          <a:xfrm>
            <a:off x="9942636" y="511727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6" name="Diagrama de flujo: conector 35">
            <a:extLst>
              <a:ext uri="{FF2B5EF4-FFF2-40B4-BE49-F238E27FC236}">
                <a16:creationId xmlns:a16="http://schemas.microsoft.com/office/drawing/2014/main" id="{7E163D23-C726-4E71-A847-8CB9C2C21571}"/>
              </a:ext>
            </a:extLst>
          </p:cNvPr>
          <p:cNvSpPr/>
          <p:nvPr/>
        </p:nvSpPr>
        <p:spPr>
          <a:xfrm>
            <a:off x="10096871" y="511728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7" name="Diagrama de flujo: conector 36">
            <a:extLst>
              <a:ext uri="{FF2B5EF4-FFF2-40B4-BE49-F238E27FC236}">
                <a16:creationId xmlns:a16="http://schemas.microsoft.com/office/drawing/2014/main" id="{BC8150D4-2AE6-4A21-A9AC-5F2B8287D071}"/>
              </a:ext>
            </a:extLst>
          </p:cNvPr>
          <p:cNvSpPr/>
          <p:nvPr/>
        </p:nvSpPr>
        <p:spPr>
          <a:xfrm>
            <a:off x="10251106" y="511728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8" name="Diagrama de flujo: conector 37">
            <a:extLst>
              <a:ext uri="{FF2B5EF4-FFF2-40B4-BE49-F238E27FC236}">
                <a16:creationId xmlns:a16="http://schemas.microsoft.com/office/drawing/2014/main" id="{915AACF1-9314-44F7-A36D-D4F854CF05B4}"/>
              </a:ext>
            </a:extLst>
          </p:cNvPr>
          <p:cNvSpPr/>
          <p:nvPr/>
        </p:nvSpPr>
        <p:spPr>
          <a:xfrm>
            <a:off x="10405341" y="511727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9" name="Diagrama de flujo: conector 38">
            <a:extLst>
              <a:ext uri="{FF2B5EF4-FFF2-40B4-BE49-F238E27FC236}">
                <a16:creationId xmlns:a16="http://schemas.microsoft.com/office/drawing/2014/main" id="{1724F1E7-A02F-45F7-9DF6-1B9736093E74}"/>
              </a:ext>
            </a:extLst>
          </p:cNvPr>
          <p:cNvSpPr/>
          <p:nvPr/>
        </p:nvSpPr>
        <p:spPr>
          <a:xfrm>
            <a:off x="10559576" y="511726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40" name="Diagrama de flujo: conector 39">
            <a:extLst>
              <a:ext uri="{FF2B5EF4-FFF2-40B4-BE49-F238E27FC236}">
                <a16:creationId xmlns:a16="http://schemas.microsoft.com/office/drawing/2014/main" id="{04F9F463-493A-4D81-BEB1-6B0ADF97356E}"/>
              </a:ext>
            </a:extLst>
          </p:cNvPr>
          <p:cNvSpPr/>
          <p:nvPr/>
        </p:nvSpPr>
        <p:spPr>
          <a:xfrm>
            <a:off x="10713811" y="511725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41" name="Diagrama de flujo: conector 40">
            <a:extLst>
              <a:ext uri="{FF2B5EF4-FFF2-40B4-BE49-F238E27FC236}">
                <a16:creationId xmlns:a16="http://schemas.microsoft.com/office/drawing/2014/main" id="{75F28EDD-80F5-482D-B9A3-A9C01AD36945}"/>
              </a:ext>
            </a:extLst>
          </p:cNvPr>
          <p:cNvSpPr/>
          <p:nvPr/>
        </p:nvSpPr>
        <p:spPr>
          <a:xfrm>
            <a:off x="10868046" y="511724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42" name="Diagrama de flujo: conector 41">
            <a:extLst>
              <a:ext uri="{FF2B5EF4-FFF2-40B4-BE49-F238E27FC236}">
                <a16:creationId xmlns:a16="http://schemas.microsoft.com/office/drawing/2014/main" id="{B23A6B13-37A8-4BB2-A052-059DC4C5579F}"/>
              </a:ext>
            </a:extLst>
          </p:cNvPr>
          <p:cNvSpPr/>
          <p:nvPr/>
        </p:nvSpPr>
        <p:spPr>
          <a:xfrm>
            <a:off x="11022281" y="506961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id="{6746B3CB-02FE-4CE1-A136-EA2E843048FC}"/>
              </a:ext>
            </a:extLst>
          </p:cNvPr>
          <p:cNvSpPr/>
          <p:nvPr/>
        </p:nvSpPr>
        <p:spPr>
          <a:xfrm rot="5400000">
            <a:off x="6850201" y="3299350"/>
            <a:ext cx="306582" cy="350537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Spring</a:t>
            </a:r>
          </a:p>
        </p:txBody>
      </p:sp>
      <p:sp>
        <p:nvSpPr>
          <p:cNvPr id="43" name="Rectángulo 42">
            <a:extLst>
              <a:ext uri="{FF2B5EF4-FFF2-40B4-BE49-F238E27FC236}">
                <a16:creationId xmlns:a16="http://schemas.microsoft.com/office/drawing/2014/main" id="{1E856605-38ED-4F31-8C84-337F0792A31E}"/>
              </a:ext>
            </a:extLst>
          </p:cNvPr>
          <p:cNvSpPr/>
          <p:nvPr/>
        </p:nvSpPr>
        <p:spPr>
          <a:xfrm rot="5400000">
            <a:off x="2616914" y="3316288"/>
            <a:ext cx="306581" cy="350537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 err="1">
                <a:solidFill>
                  <a:schemeClr val="tx1"/>
                </a:solidFill>
              </a:rPr>
              <a:t>Vaadin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44" name="CuadroTexto 43">
            <a:extLst>
              <a:ext uri="{FF2B5EF4-FFF2-40B4-BE49-F238E27FC236}">
                <a16:creationId xmlns:a16="http://schemas.microsoft.com/office/drawing/2014/main" id="{94C9FB8D-42BE-4E51-9CC8-372D577BEAD0}"/>
              </a:ext>
            </a:extLst>
          </p:cNvPr>
          <p:cNvSpPr txBox="1"/>
          <p:nvPr/>
        </p:nvSpPr>
        <p:spPr>
          <a:xfrm>
            <a:off x="1036405" y="5784690"/>
            <a:ext cx="6372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/>
              <a:t>Client</a:t>
            </a:r>
          </a:p>
        </p:txBody>
      </p:sp>
      <p:sp>
        <p:nvSpPr>
          <p:cNvPr id="45" name="Cerrar llave 44">
            <a:extLst>
              <a:ext uri="{FF2B5EF4-FFF2-40B4-BE49-F238E27FC236}">
                <a16:creationId xmlns:a16="http://schemas.microsoft.com/office/drawing/2014/main" id="{E465BAB5-660C-49D0-B4A9-0B23535B33D7}"/>
              </a:ext>
            </a:extLst>
          </p:cNvPr>
          <p:cNvSpPr/>
          <p:nvPr/>
        </p:nvSpPr>
        <p:spPr>
          <a:xfrm rot="5400000">
            <a:off x="1200691" y="5191534"/>
            <a:ext cx="306581" cy="77777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6" name="Cerrar llave 45">
            <a:extLst>
              <a:ext uri="{FF2B5EF4-FFF2-40B4-BE49-F238E27FC236}">
                <a16:creationId xmlns:a16="http://schemas.microsoft.com/office/drawing/2014/main" id="{D8393561-A081-4C2A-87EC-0C9E696429A5}"/>
              </a:ext>
            </a:extLst>
          </p:cNvPr>
          <p:cNvSpPr/>
          <p:nvPr/>
        </p:nvSpPr>
        <p:spPr>
          <a:xfrm rot="5400000">
            <a:off x="6646460" y="1224495"/>
            <a:ext cx="306581" cy="871186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7" name="CuadroTexto 46">
            <a:extLst>
              <a:ext uri="{FF2B5EF4-FFF2-40B4-BE49-F238E27FC236}">
                <a16:creationId xmlns:a16="http://schemas.microsoft.com/office/drawing/2014/main" id="{E702E9E5-0D9D-4E87-AD97-155DC1E2D3C1}"/>
              </a:ext>
            </a:extLst>
          </p:cNvPr>
          <p:cNvSpPr txBox="1"/>
          <p:nvPr/>
        </p:nvSpPr>
        <p:spPr>
          <a:xfrm>
            <a:off x="6481148" y="5801633"/>
            <a:ext cx="7166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/>
              <a:t>Server</a:t>
            </a:r>
          </a:p>
        </p:txBody>
      </p:sp>
    </p:spTree>
    <p:extLst>
      <p:ext uri="{BB962C8B-B14F-4D97-AF65-F5344CB8AC3E}">
        <p14:creationId xmlns:p14="http://schemas.microsoft.com/office/powerpoint/2010/main" val="1757231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4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6" grpId="0" animBg="1"/>
      <p:bldP spid="1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D1BC97-EFE0-4399-89BE-C9F0C0188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Arquitectura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8D3608C0-AC07-48EA-BD64-33F9E62F017B}"/>
              </a:ext>
            </a:extLst>
          </p:cNvPr>
          <p:cNvSpPr/>
          <p:nvPr/>
        </p:nvSpPr>
        <p:spPr>
          <a:xfrm>
            <a:off x="1017518" y="1835048"/>
            <a:ext cx="660283" cy="23992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UI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F4683AFF-E597-49CE-BE27-B8A8E303B78F}"/>
              </a:ext>
            </a:extLst>
          </p:cNvPr>
          <p:cNvSpPr/>
          <p:nvPr/>
        </p:nvSpPr>
        <p:spPr>
          <a:xfrm>
            <a:off x="3839709" y="1835048"/>
            <a:ext cx="660284" cy="23992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 err="1">
                <a:solidFill>
                  <a:schemeClr val="tx1"/>
                </a:solidFill>
              </a:rPr>
              <a:t>Presenter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D510C13C-7B23-4206-B2FF-427B3CBE5FCD}"/>
              </a:ext>
            </a:extLst>
          </p:cNvPr>
          <p:cNvSpPr/>
          <p:nvPr/>
        </p:nvSpPr>
        <p:spPr>
          <a:xfrm>
            <a:off x="8034904" y="1843436"/>
            <a:ext cx="660283" cy="23992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DAO</a:t>
            </a: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87317E62-CD3F-45DE-BA0A-93BEFE576414}"/>
              </a:ext>
            </a:extLst>
          </p:cNvPr>
          <p:cNvSpPr/>
          <p:nvPr/>
        </p:nvSpPr>
        <p:spPr>
          <a:xfrm>
            <a:off x="6661898" y="1835047"/>
            <a:ext cx="660283" cy="23992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 err="1">
                <a:solidFill>
                  <a:schemeClr val="tx1"/>
                </a:solidFill>
              </a:rPr>
              <a:t>Service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F615A1BF-C92B-4369-AF89-12286ADDDEE2}"/>
              </a:ext>
            </a:extLst>
          </p:cNvPr>
          <p:cNvSpPr/>
          <p:nvPr/>
        </p:nvSpPr>
        <p:spPr>
          <a:xfrm>
            <a:off x="5250804" y="1835047"/>
            <a:ext cx="660283" cy="239925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 err="1">
                <a:solidFill>
                  <a:schemeClr val="tx1"/>
                </a:solidFill>
              </a:rPr>
              <a:t>Acess</a:t>
            </a:r>
            <a:r>
              <a:rPr lang="es-ES" dirty="0">
                <a:solidFill>
                  <a:schemeClr val="tx1"/>
                </a:solidFill>
              </a:rPr>
              <a:t> Control </a:t>
            </a:r>
            <a:r>
              <a:rPr lang="es-ES" dirty="0" err="1">
                <a:solidFill>
                  <a:schemeClr val="tx1"/>
                </a:solidFill>
              </a:rPr>
              <a:t>Layer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7" name="Diagrama de flujo: disco magnético 16">
            <a:extLst>
              <a:ext uri="{FF2B5EF4-FFF2-40B4-BE49-F238E27FC236}">
                <a16:creationId xmlns:a16="http://schemas.microsoft.com/office/drawing/2014/main" id="{1A9FE21D-5581-4A41-8CB6-E9FD9471E547}"/>
              </a:ext>
            </a:extLst>
          </p:cNvPr>
          <p:cNvSpPr/>
          <p:nvPr/>
        </p:nvSpPr>
        <p:spPr>
          <a:xfrm>
            <a:off x="9913335" y="2158369"/>
            <a:ext cx="1201728" cy="1769384"/>
          </a:xfrm>
          <a:prstGeom prst="flowChartMagneticDisk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BBDD</a:t>
            </a:r>
          </a:p>
          <a:p>
            <a:pPr algn="ctr"/>
            <a:r>
              <a:rPr lang="es-ES" dirty="0">
                <a:solidFill>
                  <a:schemeClr val="tx1"/>
                </a:solidFill>
              </a:rPr>
              <a:t>MySQL</a:t>
            </a:r>
          </a:p>
        </p:txBody>
      </p: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CD45BDC9-0144-47A2-90CA-BA5BE26467A7}"/>
              </a:ext>
            </a:extLst>
          </p:cNvPr>
          <p:cNvCxnSpPr>
            <a:cxnSpLocks/>
          </p:cNvCxnSpPr>
          <p:nvPr/>
        </p:nvCxnSpPr>
        <p:spPr>
          <a:xfrm>
            <a:off x="3104103" y="2149546"/>
            <a:ext cx="735606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Conector recto de flecha 22">
            <a:extLst>
              <a:ext uri="{FF2B5EF4-FFF2-40B4-BE49-F238E27FC236}">
                <a16:creationId xmlns:a16="http://schemas.microsoft.com/office/drawing/2014/main" id="{56E0C604-8A8C-4BC0-85BD-A241CADEC41A}"/>
              </a:ext>
            </a:extLst>
          </p:cNvPr>
          <p:cNvCxnSpPr>
            <a:cxnSpLocks/>
            <a:stCxn id="12" idx="3"/>
            <a:endCxn id="16" idx="1"/>
          </p:cNvCxnSpPr>
          <p:nvPr/>
        </p:nvCxnSpPr>
        <p:spPr>
          <a:xfrm flipV="1">
            <a:off x="4499993" y="3034672"/>
            <a:ext cx="750811" cy="1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5" name="Conector recto de flecha 24">
            <a:extLst>
              <a:ext uri="{FF2B5EF4-FFF2-40B4-BE49-F238E27FC236}">
                <a16:creationId xmlns:a16="http://schemas.microsoft.com/office/drawing/2014/main" id="{7546EEBE-95ED-4210-AD44-207A2E3CB3DD}"/>
              </a:ext>
            </a:extLst>
          </p:cNvPr>
          <p:cNvCxnSpPr>
            <a:cxnSpLocks/>
            <a:stCxn id="16" idx="3"/>
            <a:endCxn id="15" idx="1"/>
          </p:cNvCxnSpPr>
          <p:nvPr/>
        </p:nvCxnSpPr>
        <p:spPr>
          <a:xfrm>
            <a:off x="5911087" y="3034672"/>
            <a:ext cx="750811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9" name="Conector recto de flecha 28">
            <a:extLst>
              <a:ext uri="{FF2B5EF4-FFF2-40B4-BE49-F238E27FC236}">
                <a16:creationId xmlns:a16="http://schemas.microsoft.com/office/drawing/2014/main" id="{F7B6554D-F35D-40AB-AD9E-2BDE7090D430}"/>
              </a:ext>
            </a:extLst>
          </p:cNvPr>
          <p:cNvCxnSpPr>
            <a:cxnSpLocks/>
            <a:stCxn id="14" idx="3"/>
            <a:endCxn id="17" idx="2"/>
          </p:cNvCxnSpPr>
          <p:nvPr/>
        </p:nvCxnSpPr>
        <p:spPr>
          <a:xfrm>
            <a:off x="8695187" y="3043061"/>
            <a:ext cx="1218148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0" name="Rectángulo 59">
            <a:extLst>
              <a:ext uri="{FF2B5EF4-FFF2-40B4-BE49-F238E27FC236}">
                <a16:creationId xmlns:a16="http://schemas.microsoft.com/office/drawing/2014/main" id="{621AF33C-9EB7-400B-8580-C874D57FE9FA}"/>
              </a:ext>
            </a:extLst>
          </p:cNvPr>
          <p:cNvSpPr/>
          <p:nvPr/>
        </p:nvSpPr>
        <p:spPr>
          <a:xfrm>
            <a:off x="2428613" y="1835048"/>
            <a:ext cx="660283" cy="61868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65" name="Rectángulo 64">
            <a:extLst>
              <a:ext uri="{FF2B5EF4-FFF2-40B4-BE49-F238E27FC236}">
                <a16:creationId xmlns:a16="http://schemas.microsoft.com/office/drawing/2014/main" id="{9015CFE1-A0D1-49C1-804B-03A6CA484FC7}"/>
              </a:ext>
            </a:extLst>
          </p:cNvPr>
          <p:cNvSpPr/>
          <p:nvPr/>
        </p:nvSpPr>
        <p:spPr>
          <a:xfrm>
            <a:off x="2443820" y="2725329"/>
            <a:ext cx="660283" cy="61868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66" name="Rectángulo 65">
            <a:extLst>
              <a:ext uri="{FF2B5EF4-FFF2-40B4-BE49-F238E27FC236}">
                <a16:creationId xmlns:a16="http://schemas.microsoft.com/office/drawing/2014/main" id="{E1E34222-80D2-48D0-8964-0043C12C17BE}"/>
              </a:ext>
            </a:extLst>
          </p:cNvPr>
          <p:cNvSpPr/>
          <p:nvPr/>
        </p:nvSpPr>
        <p:spPr>
          <a:xfrm>
            <a:off x="2443820" y="3615611"/>
            <a:ext cx="660283" cy="61868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</a:endParaRPr>
          </a:p>
        </p:txBody>
      </p:sp>
      <p:cxnSp>
        <p:nvCxnSpPr>
          <p:cNvPr id="67" name="Conector recto de flecha 66">
            <a:extLst>
              <a:ext uri="{FF2B5EF4-FFF2-40B4-BE49-F238E27FC236}">
                <a16:creationId xmlns:a16="http://schemas.microsoft.com/office/drawing/2014/main" id="{BBEA95C8-D29F-485C-805D-5D2D8E0D2A4C}"/>
              </a:ext>
            </a:extLst>
          </p:cNvPr>
          <p:cNvCxnSpPr>
            <a:cxnSpLocks/>
            <a:endCxn id="60" idx="1"/>
          </p:cNvCxnSpPr>
          <p:nvPr/>
        </p:nvCxnSpPr>
        <p:spPr>
          <a:xfrm>
            <a:off x="1673609" y="2144392"/>
            <a:ext cx="755004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0" name="Conector recto de flecha 69">
            <a:extLst>
              <a:ext uri="{FF2B5EF4-FFF2-40B4-BE49-F238E27FC236}">
                <a16:creationId xmlns:a16="http://schemas.microsoft.com/office/drawing/2014/main" id="{91F78888-D6CA-46C5-A81F-04D7F4CE943C}"/>
              </a:ext>
            </a:extLst>
          </p:cNvPr>
          <p:cNvCxnSpPr>
            <a:cxnSpLocks/>
            <a:stCxn id="6" idx="3"/>
            <a:endCxn id="65" idx="1"/>
          </p:cNvCxnSpPr>
          <p:nvPr/>
        </p:nvCxnSpPr>
        <p:spPr>
          <a:xfrm>
            <a:off x="1677801" y="3034673"/>
            <a:ext cx="766019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1" name="Conector recto de flecha 70">
            <a:extLst>
              <a:ext uri="{FF2B5EF4-FFF2-40B4-BE49-F238E27FC236}">
                <a16:creationId xmlns:a16="http://schemas.microsoft.com/office/drawing/2014/main" id="{CF3864E5-4DC8-4888-9428-0205FDF1EB80}"/>
              </a:ext>
            </a:extLst>
          </p:cNvPr>
          <p:cNvCxnSpPr>
            <a:cxnSpLocks/>
            <a:endCxn id="66" idx="1"/>
          </p:cNvCxnSpPr>
          <p:nvPr/>
        </p:nvCxnSpPr>
        <p:spPr>
          <a:xfrm>
            <a:off x="1677801" y="3924955"/>
            <a:ext cx="766019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7" name="Conector recto de flecha 96">
            <a:extLst>
              <a:ext uri="{FF2B5EF4-FFF2-40B4-BE49-F238E27FC236}">
                <a16:creationId xmlns:a16="http://schemas.microsoft.com/office/drawing/2014/main" id="{8F9A8963-6BFC-48A1-8C15-9FF4A43F8E72}"/>
              </a:ext>
            </a:extLst>
          </p:cNvPr>
          <p:cNvCxnSpPr>
            <a:cxnSpLocks/>
            <a:stCxn id="65" idx="3"/>
            <a:endCxn id="12" idx="1"/>
          </p:cNvCxnSpPr>
          <p:nvPr/>
        </p:nvCxnSpPr>
        <p:spPr>
          <a:xfrm>
            <a:off x="3104103" y="3034673"/>
            <a:ext cx="735606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8" name="Conector recto de flecha 97">
            <a:extLst>
              <a:ext uri="{FF2B5EF4-FFF2-40B4-BE49-F238E27FC236}">
                <a16:creationId xmlns:a16="http://schemas.microsoft.com/office/drawing/2014/main" id="{D693B55F-3AF5-4BEF-B0B5-538442E84D85}"/>
              </a:ext>
            </a:extLst>
          </p:cNvPr>
          <p:cNvCxnSpPr>
            <a:cxnSpLocks/>
          </p:cNvCxnSpPr>
          <p:nvPr/>
        </p:nvCxnSpPr>
        <p:spPr>
          <a:xfrm>
            <a:off x="3104103" y="3924955"/>
            <a:ext cx="735606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3" name="Conector recto de flecha 122">
            <a:extLst>
              <a:ext uri="{FF2B5EF4-FFF2-40B4-BE49-F238E27FC236}">
                <a16:creationId xmlns:a16="http://schemas.microsoft.com/office/drawing/2014/main" id="{888A93B4-79F4-43D1-AA04-ADD0FC2EAA67}"/>
              </a:ext>
            </a:extLst>
          </p:cNvPr>
          <p:cNvCxnSpPr>
            <a:cxnSpLocks/>
            <a:stCxn id="15" idx="3"/>
            <a:endCxn id="14" idx="1"/>
          </p:cNvCxnSpPr>
          <p:nvPr/>
        </p:nvCxnSpPr>
        <p:spPr>
          <a:xfrm>
            <a:off x="7322181" y="3034672"/>
            <a:ext cx="712723" cy="8389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35" name="CuadroTexto 134">
            <a:extLst>
              <a:ext uri="{FF2B5EF4-FFF2-40B4-BE49-F238E27FC236}">
                <a16:creationId xmlns:a16="http://schemas.microsoft.com/office/drawing/2014/main" id="{0310414B-A0A2-42CE-849B-86E440C7BD79}"/>
              </a:ext>
            </a:extLst>
          </p:cNvPr>
          <p:cNvSpPr txBox="1"/>
          <p:nvPr/>
        </p:nvSpPr>
        <p:spPr>
          <a:xfrm>
            <a:off x="2281982" y="4308094"/>
            <a:ext cx="11155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 err="1"/>
              <a:t>Vaadin</a:t>
            </a:r>
            <a:r>
              <a:rPr lang="es-ES" sz="1400" dirty="0"/>
              <a:t> </a:t>
            </a:r>
            <a:r>
              <a:rPr lang="es-ES" sz="1400" dirty="0" err="1"/>
              <a:t>Components</a:t>
            </a:r>
            <a:endParaRPr lang="es-ES" sz="1400" dirty="0"/>
          </a:p>
        </p:txBody>
      </p:sp>
      <p:sp>
        <p:nvSpPr>
          <p:cNvPr id="136" name="Rectángulo 135">
            <a:extLst>
              <a:ext uri="{FF2B5EF4-FFF2-40B4-BE49-F238E27FC236}">
                <a16:creationId xmlns:a16="http://schemas.microsoft.com/office/drawing/2014/main" id="{229D8243-B92B-4E3B-A262-9A1F8AF7E451}"/>
              </a:ext>
            </a:extLst>
          </p:cNvPr>
          <p:cNvSpPr/>
          <p:nvPr/>
        </p:nvSpPr>
        <p:spPr>
          <a:xfrm rot="5400000">
            <a:off x="9452190" y="3074231"/>
            <a:ext cx="306581" cy="301916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JPA</a:t>
            </a:r>
          </a:p>
        </p:txBody>
      </p:sp>
      <p:sp>
        <p:nvSpPr>
          <p:cNvPr id="35" name="Diagrama de flujo: conector 34">
            <a:extLst>
              <a:ext uri="{FF2B5EF4-FFF2-40B4-BE49-F238E27FC236}">
                <a16:creationId xmlns:a16="http://schemas.microsoft.com/office/drawing/2014/main" id="{6BCE6C17-82C8-4EA3-8641-ED0B8E611993}"/>
              </a:ext>
            </a:extLst>
          </p:cNvPr>
          <p:cNvSpPr/>
          <p:nvPr/>
        </p:nvSpPr>
        <p:spPr>
          <a:xfrm>
            <a:off x="9942636" y="511727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6" name="Diagrama de flujo: conector 35">
            <a:extLst>
              <a:ext uri="{FF2B5EF4-FFF2-40B4-BE49-F238E27FC236}">
                <a16:creationId xmlns:a16="http://schemas.microsoft.com/office/drawing/2014/main" id="{76FB3FF0-EF37-4191-A7D1-6A74E61AFBCF}"/>
              </a:ext>
            </a:extLst>
          </p:cNvPr>
          <p:cNvSpPr/>
          <p:nvPr/>
        </p:nvSpPr>
        <p:spPr>
          <a:xfrm>
            <a:off x="10096871" y="511728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7" name="Diagrama de flujo: conector 36">
            <a:extLst>
              <a:ext uri="{FF2B5EF4-FFF2-40B4-BE49-F238E27FC236}">
                <a16:creationId xmlns:a16="http://schemas.microsoft.com/office/drawing/2014/main" id="{9ACC8616-404B-4852-97F3-388C49BEA7AD}"/>
              </a:ext>
            </a:extLst>
          </p:cNvPr>
          <p:cNvSpPr/>
          <p:nvPr/>
        </p:nvSpPr>
        <p:spPr>
          <a:xfrm>
            <a:off x="10251106" y="511728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8" name="Diagrama de flujo: conector 37">
            <a:extLst>
              <a:ext uri="{FF2B5EF4-FFF2-40B4-BE49-F238E27FC236}">
                <a16:creationId xmlns:a16="http://schemas.microsoft.com/office/drawing/2014/main" id="{4050BD2A-008A-4C94-95F8-E384F76D05B5}"/>
              </a:ext>
            </a:extLst>
          </p:cNvPr>
          <p:cNvSpPr/>
          <p:nvPr/>
        </p:nvSpPr>
        <p:spPr>
          <a:xfrm>
            <a:off x="10405341" y="511727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9" name="Diagrama de flujo: conector 38">
            <a:extLst>
              <a:ext uri="{FF2B5EF4-FFF2-40B4-BE49-F238E27FC236}">
                <a16:creationId xmlns:a16="http://schemas.microsoft.com/office/drawing/2014/main" id="{E60559E3-1249-465B-8D01-5C0009935660}"/>
              </a:ext>
            </a:extLst>
          </p:cNvPr>
          <p:cNvSpPr/>
          <p:nvPr/>
        </p:nvSpPr>
        <p:spPr>
          <a:xfrm>
            <a:off x="10559576" y="511726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40" name="Diagrama de flujo: conector 39">
            <a:extLst>
              <a:ext uri="{FF2B5EF4-FFF2-40B4-BE49-F238E27FC236}">
                <a16:creationId xmlns:a16="http://schemas.microsoft.com/office/drawing/2014/main" id="{9D0BA4BB-5CCE-4752-8D55-20438022BA7D}"/>
              </a:ext>
            </a:extLst>
          </p:cNvPr>
          <p:cNvSpPr/>
          <p:nvPr/>
        </p:nvSpPr>
        <p:spPr>
          <a:xfrm>
            <a:off x="10713811" y="511725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41" name="Diagrama de flujo: conector 40">
            <a:extLst>
              <a:ext uri="{FF2B5EF4-FFF2-40B4-BE49-F238E27FC236}">
                <a16:creationId xmlns:a16="http://schemas.microsoft.com/office/drawing/2014/main" id="{7CAD56D8-F112-4ED7-8A0B-6B9A0EE3EEC4}"/>
              </a:ext>
            </a:extLst>
          </p:cNvPr>
          <p:cNvSpPr/>
          <p:nvPr/>
        </p:nvSpPr>
        <p:spPr>
          <a:xfrm>
            <a:off x="10868046" y="511724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42" name="Diagrama de flujo: conector 41">
            <a:extLst>
              <a:ext uri="{FF2B5EF4-FFF2-40B4-BE49-F238E27FC236}">
                <a16:creationId xmlns:a16="http://schemas.microsoft.com/office/drawing/2014/main" id="{4D76F065-B6D6-4890-A9F6-CF69D0313892}"/>
              </a:ext>
            </a:extLst>
          </p:cNvPr>
          <p:cNvSpPr/>
          <p:nvPr/>
        </p:nvSpPr>
        <p:spPr>
          <a:xfrm>
            <a:off x="11022281" y="506961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id="{7B32CA86-2CEC-45B3-BBB8-6C98572D2C47}"/>
              </a:ext>
            </a:extLst>
          </p:cNvPr>
          <p:cNvSpPr/>
          <p:nvPr/>
        </p:nvSpPr>
        <p:spPr>
          <a:xfrm rot="5400000">
            <a:off x="6850201" y="3299350"/>
            <a:ext cx="306582" cy="350537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Spring</a:t>
            </a:r>
          </a:p>
        </p:txBody>
      </p:sp>
      <p:sp>
        <p:nvSpPr>
          <p:cNvPr id="43" name="Rectángulo 42">
            <a:extLst>
              <a:ext uri="{FF2B5EF4-FFF2-40B4-BE49-F238E27FC236}">
                <a16:creationId xmlns:a16="http://schemas.microsoft.com/office/drawing/2014/main" id="{526BF64F-B75C-4F64-B3D7-5517B3EDC8C7}"/>
              </a:ext>
            </a:extLst>
          </p:cNvPr>
          <p:cNvSpPr/>
          <p:nvPr/>
        </p:nvSpPr>
        <p:spPr>
          <a:xfrm rot="5400000">
            <a:off x="2616914" y="3316288"/>
            <a:ext cx="306581" cy="350537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 err="1">
                <a:solidFill>
                  <a:schemeClr val="tx1"/>
                </a:solidFill>
              </a:rPr>
              <a:t>Vaadin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44" name="CuadroTexto 43">
            <a:extLst>
              <a:ext uri="{FF2B5EF4-FFF2-40B4-BE49-F238E27FC236}">
                <a16:creationId xmlns:a16="http://schemas.microsoft.com/office/drawing/2014/main" id="{F439BA20-FA10-4F42-8F6B-351EAA3AF690}"/>
              </a:ext>
            </a:extLst>
          </p:cNvPr>
          <p:cNvSpPr txBox="1"/>
          <p:nvPr/>
        </p:nvSpPr>
        <p:spPr>
          <a:xfrm>
            <a:off x="1036405" y="5784690"/>
            <a:ext cx="6372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/>
              <a:t>Client</a:t>
            </a:r>
          </a:p>
        </p:txBody>
      </p:sp>
      <p:sp>
        <p:nvSpPr>
          <p:cNvPr id="45" name="Cerrar llave 44">
            <a:extLst>
              <a:ext uri="{FF2B5EF4-FFF2-40B4-BE49-F238E27FC236}">
                <a16:creationId xmlns:a16="http://schemas.microsoft.com/office/drawing/2014/main" id="{2271A7E3-E27C-4386-85A8-B59BD35DB0D9}"/>
              </a:ext>
            </a:extLst>
          </p:cNvPr>
          <p:cNvSpPr/>
          <p:nvPr/>
        </p:nvSpPr>
        <p:spPr>
          <a:xfrm rot="5400000">
            <a:off x="1200691" y="5191534"/>
            <a:ext cx="306581" cy="77777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6" name="Cerrar llave 45">
            <a:extLst>
              <a:ext uri="{FF2B5EF4-FFF2-40B4-BE49-F238E27FC236}">
                <a16:creationId xmlns:a16="http://schemas.microsoft.com/office/drawing/2014/main" id="{8B294914-7DCD-4C6D-A9B7-A79381B9FF14}"/>
              </a:ext>
            </a:extLst>
          </p:cNvPr>
          <p:cNvSpPr/>
          <p:nvPr/>
        </p:nvSpPr>
        <p:spPr>
          <a:xfrm rot="5400000">
            <a:off x="6646460" y="1224495"/>
            <a:ext cx="306581" cy="871186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7" name="CuadroTexto 46">
            <a:extLst>
              <a:ext uri="{FF2B5EF4-FFF2-40B4-BE49-F238E27FC236}">
                <a16:creationId xmlns:a16="http://schemas.microsoft.com/office/drawing/2014/main" id="{46EA48C2-1FD1-462F-955D-A7E75AF1CBD5}"/>
              </a:ext>
            </a:extLst>
          </p:cNvPr>
          <p:cNvSpPr txBox="1"/>
          <p:nvPr/>
        </p:nvSpPr>
        <p:spPr>
          <a:xfrm>
            <a:off x="6481148" y="5801633"/>
            <a:ext cx="7166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/>
              <a:t>Server</a:t>
            </a:r>
          </a:p>
        </p:txBody>
      </p:sp>
    </p:spTree>
    <p:extLst>
      <p:ext uri="{BB962C8B-B14F-4D97-AF65-F5344CB8AC3E}">
        <p14:creationId xmlns:p14="http://schemas.microsoft.com/office/powerpoint/2010/main" val="2133872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4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6" grpId="0" animBg="1"/>
      <p:bldP spid="1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D1BC97-EFE0-4399-89BE-C9F0C0188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Arquitectura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8D3608C0-AC07-48EA-BD64-33F9E62F017B}"/>
              </a:ext>
            </a:extLst>
          </p:cNvPr>
          <p:cNvSpPr/>
          <p:nvPr/>
        </p:nvSpPr>
        <p:spPr>
          <a:xfrm>
            <a:off x="1017518" y="1835048"/>
            <a:ext cx="660283" cy="23992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UI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F4683AFF-E597-49CE-BE27-B8A8E303B78F}"/>
              </a:ext>
            </a:extLst>
          </p:cNvPr>
          <p:cNvSpPr/>
          <p:nvPr/>
        </p:nvSpPr>
        <p:spPr>
          <a:xfrm>
            <a:off x="3839709" y="1835048"/>
            <a:ext cx="660284" cy="239925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 err="1">
                <a:solidFill>
                  <a:schemeClr val="tx1"/>
                </a:solidFill>
              </a:rPr>
              <a:t>Presenter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D510C13C-7B23-4206-B2FF-427B3CBE5FCD}"/>
              </a:ext>
            </a:extLst>
          </p:cNvPr>
          <p:cNvSpPr/>
          <p:nvPr/>
        </p:nvSpPr>
        <p:spPr>
          <a:xfrm>
            <a:off x="8034904" y="1843436"/>
            <a:ext cx="660283" cy="23992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DAO</a:t>
            </a: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87317E62-CD3F-45DE-BA0A-93BEFE576414}"/>
              </a:ext>
            </a:extLst>
          </p:cNvPr>
          <p:cNvSpPr/>
          <p:nvPr/>
        </p:nvSpPr>
        <p:spPr>
          <a:xfrm>
            <a:off x="6661898" y="1835047"/>
            <a:ext cx="660283" cy="23992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 err="1">
                <a:solidFill>
                  <a:schemeClr val="tx1"/>
                </a:solidFill>
              </a:rPr>
              <a:t>Service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F615A1BF-C92B-4369-AF89-12286ADDDEE2}"/>
              </a:ext>
            </a:extLst>
          </p:cNvPr>
          <p:cNvSpPr/>
          <p:nvPr/>
        </p:nvSpPr>
        <p:spPr>
          <a:xfrm>
            <a:off x="5250804" y="1835047"/>
            <a:ext cx="660283" cy="23992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 err="1">
                <a:solidFill>
                  <a:schemeClr val="tx1"/>
                </a:solidFill>
              </a:rPr>
              <a:t>Acess</a:t>
            </a:r>
            <a:r>
              <a:rPr lang="es-ES" dirty="0">
                <a:solidFill>
                  <a:schemeClr val="tx1"/>
                </a:solidFill>
              </a:rPr>
              <a:t> Control </a:t>
            </a:r>
            <a:r>
              <a:rPr lang="es-ES" dirty="0" err="1">
                <a:solidFill>
                  <a:schemeClr val="tx1"/>
                </a:solidFill>
              </a:rPr>
              <a:t>Layer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7" name="Diagrama de flujo: disco magnético 16">
            <a:extLst>
              <a:ext uri="{FF2B5EF4-FFF2-40B4-BE49-F238E27FC236}">
                <a16:creationId xmlns:a16="http://schemas.microsoft.com/office/drawing/2014/main" id="{1A9FE21D-5581-4A41-8CB6-E9FD9471E547}"/>
              </a:ext>
            </a:extLst>
          </p:cNvPr>
          <p:cNvSpPr/>
          <p:nvPr/>
        </p:nvSpPr>
        <p:spPr>
          <a:xfrm>
            <a:off x="9913335" y="2158369"/>
            <a:ext cx="1201728" cy="1769384"/>
          </a:xfrm>
          <a:prstGeom prst="flowChartMagneticDisk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BBDD</a:t>
            </a:r>
          </a:p>
          <a:p>
            <a:pPr algn="ctr"/>
            <a:r>
              <a:rPr lang="es-ES" dirty="0">
                <a:solidFill>
                  <a:schemeClr val="tx1"/>
                </a:solidFill>
              </a:rPr>
              <a:t>MySQL</a:t>
            </a:r>
          </a:p>
        </p:txBody>
      </p: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CD45BDC9-0144-47A2-90CA-BA5BE26467A7}"/>
              </a:ext>
            </a:extLst>
          </p:cNvPr>
          <p:cNvCxnSpPr>
            <a:cxnSpLocks/>
          </p:cNvCxnSpPr>
          <p:nvPr/>
        </p:nvCxnSpPr>
        <p:spPr>
          <a:xfrm>
            <a:off x="3104103" y="2149546"/>
            <a:ext cx="735606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Conector recto de flecha 22">
            <a:extLst>
              <a:ext uri="{FF2B5EF4-FFF2-40B4-BE49-F238E27FC236}">
                <a16:creationId xmlns:a16="http://schemas.microsoft.com/office/drawing/2014/main" id="{56E0C604-8A8C-4BC0-85BD-A241CADEC41A}"/>
              </a:ext>
            </a:extLst>
          </p:cNvPr>
          <p:cNvCxnSpPr>
            <a:cxnSpLocks/>
            <a:stCxn id="12" idx="3"/>
            <a:endCxn id="16" idx="1"/>
          </p:cNvCxnSpPr>
          <p:nvPr/>
        </p:nvCxnSpPr>
        <p:spPr>
          <a:xfrm flipV="1">
            <a:off x="4499993" y="3034672"/>
            <a:ext cx="750811" cy="1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5" name="Conector recto de flecha 24">
            <a:extLst>
              <a:ext uri="{FF2B5EF4-FFF2-40B4-BE49-F238E27FC236}">
                <a16:creationId xmlns:a16="http://schemas.microsoft.com/office/drawing/2014/main" id="{7546EEBE-95ED-4210-AD44-207A2E3CB3DD}"/>
              </a:ext>
            </a:extLst>
          </p:cNvPr>
          <p:cNvCxnSpPr>
            <a:cxnSpLocks/>
            <a:stCxn id="16" idx="3"/>
            <a:endCxn id="15" idx="1"/>
          </p:cNvCxnSpPr>
          <p:nvPr/>
        </p:nvCxnSpPr>
        <p:spPr>
          <a:xfrm>
            <a:off x="5911087" y="3034672"/>
            <a:ext cx="750811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9" name="Conector recto de flecha 28">
            <a:extLst>
              <a:ext uri="{FF2B5EF4-FFF2-40B4-BE49-F238E27FC236}">
                <a16:creationId xmlns:a16="http://schemas.microsoft.com/office/drawing/2014/main" id="{F7B6554D-F35D-40AB-AD9E-2BDE7090D430}"/>
              </a:ext>
            </a:extLst>
          </p:cNvPr>
          <p:cNvCxnSpPr>
            <a:cxnSpLocks/>
            <a:stCxn id="14" idx="3"/>
            <a:endCxn id="17" idx="2"/>
          </p:cNvCxnSpPr>
          <p:nvPr/>
        </p:nvCxnSpPr>
        <p:spPr>
          <a:xfrm>
            <a:off x="8695187" y="3043061"/>
            <a:ext cx="1218148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0" name="Rectángulo 59">
            <a:extLst>
              <a:ext uri="{FF2B5EF4-FFF2-40B4-BE49-F238E27FC236}">
                <a16:creationId xmlns:a16="http://schemas.microsoft.com/office/drawing/2014/main" id="{621AF33C-9EB7-400B-8580-C874D57FE9FA}"/>
              </a:ext>
            </a:extLst>
          </p:cNvPr>
          <p:cNvSpPr/>
          <p:nvPr/>
        </p:nvSpPr>
        <p:spPr>
          <a:xfrm>
            <a:off x="2428613" y="1835048"/>
            <a:ext cx="660283" cy="61868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65" name="Rectángulo 64">
            <a:extLst>
              <a:ext uri="{FF2B5EF4-FFF2-40B4-BE49-F238E27FC236}">
                <a16:creationId xmlns:a16="http://schemas.microsoft.com/office/drawing/2014/main" id="{9015CFE1-A0D1-49C1-804B-03A6CA484FC7}"/>
              </a:ext>
            </a:extLst>
          </p:cNvPr>
          <p:cNvSpPr/>
          <p:nvPr/>
        </p:nvSpPr>
        <p:spPr>
          <a:xfrm>
            <a:off x="2443820" y="2725329"/>
            <a:ext cx="660283" cy="61868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66" name="Rectángulo 65">
            <a:extLst>
              <a:ext uri="{FF2B5EF4-FFF2-40B4-BE49-F238E27FC236}">
                <a16:creationId xmlns:a16="http://schemas.microsoft.com/office/drawing/2014/main" id="{E1E34222-80D2-48D0-8964-0043C12C17BE}"/>
              </a:ext>
            </a:extLst>
          </p:cNvPr>
          <p:cNvSpPr/>
          <p:nvPr/>
        </p:nvSpPr>
        <p:spPr>
          <a:xfrm>
            <a:off x="2443820" y="3615611"/>
            <a:ext cx="660283" cy="61868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</a:endParaRPr>
          </a:p>
        </p:txBody>
      </p:sp>
      <p:cxnSp>
        <p:nvCxnSpPr>
          <p:cNvPr id="67" name="Conector recto de flecha 66">
            <a:extLst>
              <a:ext uri="{FF2B5EF4-FFF2-40B4-BE49-F238E27FC236}">
                <a16:creationId xmlns:a16="http://schemas.microsoft.com/office/drawing/2014/main" id="{BBEA95C8-D29F-485C-805D-5D2D8E0D2A4C}"/>
              </a:ext>
            </a:extLst>
          </p:cNvPr>
          <p:cNvCxnSpPr>
            <a:cxnSpLocks/>
            <a:endCxn id="60" idx="1"/>
          </p:cNvCxnSpPr>
          <p:nvPr/>
        </p:nvCxnSpPr>
        <p:spPr>
          <a:xfrm>
            <a:off x="1673609" y="2144392"/>
            <a:ext cx="755004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0" name="Conector recto de flecha 69">
            <a:extLst>
              <a:ext uri="{FF2B5EF4-FFF2-40B4-BE49-F238E27FC236}">
                <a16:creationId xmlns:a16="http://schemas.microsoft.com/office/drawing/2014/main" id="{91F78888-D6CA-46C5-A81F-04D7F4CE943C}"/>
              </a:ext>
            </a:extLst>
          </p:cNvPr>
          <p:cNvCxnSpPr>
            <a:cxnSpLocks/>
            <a:stCxn id="6" idx="3"/>
            <a:endCxn id="65" idx="1"/>
          </p:cNvCxnSpPr>
          <p:nvPr/>
        </p:nvCxnSpPr>
        <p:spPr>
          <a:xfrm>
            <a:off x="1677801" y="3034673"/>
            <a:ext cx="766019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1" name="Conector recto de flecha 70">
            <a:extLst>
              <a:ext uri="{FF2B5EF4-FFF2-40B4-BE49-F238E27FC236}">
                <a16:creationId xmlns:a16="http://schemas.microsoft.com/office/drawing/2014/main" id="{CF3864E5-4DC8-4888-9428-0205FDF1EB80}"/>
              </a:ext>
            </a:extLst>
          </p:cNvPr>
          <p:cNvCxnSpPr>
            <a:cxnSpLocks/>
            <a:endCxn id="66" idx="1"/>
          </p:cNvCxnSpPr>
          <p:nvPr/>
        </p:nvCxnSpPr>
        <p:spPr>
          <a:xfrm>
            <a:off x="1677801" y="3924955"/>
            <a:ext cx="766019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7" name="Conector recto de flecha 96">
            <a:extLst>
              <a:ext uri="{FF2B5EF4-FFF2-40B4-BE49-F238E27FC236}">
                <a16:creationId xmlns:a16="http://schemas.microsoft.com/office/drawing/2014/main" id="{8F9A8963-6BFC-48A1-8C15-9FF4A43F8E72}"/>
              </a:ext>
            </a:extLst>
          </p:cNvPr>
          <p:cNvCxnSpPr>
            <a:cxnSpLocks/>
            <a:stCxn id="65" idx="3"/>
            <a:endCxn id="12" idx="1"/>
          </p:cNvCxnSpPr>
          <p:nvPr/>
        </p:nvCxnSpPr>
        <p:spPr>
          <a:xfrm>
            <a:off x="3104103" y="3034673"/>
            <a:ext cx="735606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8" name="Conector recto de flecha 97">
            <a:extLst>
              <a:ext uri="{FF2B5EF4-FFF2-40B4-BE49-F238E27FC236}">
                <a16:creationId xmlns:a16="http://schemas.microsoft.com/office/drawing/2014/main" id="{D693B55F-3AF5-4BEF-B0B5-538442E84D85}"/>
              </a:ext>
            </a:extLst>
          </p:cNvPr>
          <p:cNvCxnSpPr>
            <a:cxnSpLocks/>
          </p:cNvCxnSpPr>
          <p:nvPr/>
        </p:nvCxnSpPr>
        <p:spPr>
          <a:xfrm>
            <a:off x="3104103" y="3924955"/>
            <a:ext cx="735606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3" name="Conector recto de flecha 122">
            <a:extLst>
              <a:ext uri="{FF2B5EF4-FFF2-40B4-BE49-F238E27FC236}">
                <a16:creationId xmlns:a16="http://schemas.microsoft.com/office/drawing/2014/main" id="{888A93B4-79F4-43D1-AA04-ADD0FC2EAA67}"/>
              </a:ext>
            </a:extLst>
          </p:cNvPr>
          <p:cNvCxnSpPr>
            <a:cxnSpLocks/>
            <a:stCxn id="15" idx="3"/>
            <a:endCxn id="14" idx="1"/>
          </p:cNvCxnSpPr>
          <p:nvPr/>
        </p:nvCxnSpPr>
        <p:spPr>
          <a:xfrm>
            <a:off x="7322181" y="3034672"/>
            <a:ext cx="712723" cy="8389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35" name="CuadroTexto 134">
            <a:extLst>
              <a:ext uri="{FF2B5EF4-FFF2-40B4-BE49-F238E27FC236}">
                <a16:creationId xmlns:a16="http://schemas.microsoft.com/office/drawing/2014/main" id="{0310414B-A0A2-42CE-849B-86E440C7BD79}"/>
              </a:ext>
            </a:extLst>
          </p:cNvPr>
          <p:cNvSpPr txBox="1"/>
          <p:nvPr/>
        </p:nvSpPr>
        <p:spPr>
          <a:xfrm>
            <a:off x="2281982" y="4308094"/>
            <a:ext cx="11155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 err="1"/>
              <a:t>Vaadin</a:t>
            </a:r>
            <a:r>
              <a:rPr lang="es-ES" sz="1400" dirty="0"/>
              <a:t> </a:t>
            </a:r>
            <a:r>
              <a:rPr lang="es-ES" sz="1400" dirty="0" err="1"/>
              <a:t>Components</a:t>
            </a:r>
            <a:endParaRPr lang="es-ES" sz="1400" dirty="0"/>
          </a:p>
        </p:txBody>
      </p:sp>
      <p:sp>
        <p:nvSpPr>
          <p:cNvPr id="136" name="Rectángulo 135">
            <a:extLst>
              <a:ext uri="{FF2B5EF4-FFF2-40B4-BE49-F238E27FC236}">
                <a16:creationId xmlns:a16="http://schemas.microsoft.com/office/drawing/2014/main" id="{229D8243-B92B-4E3B-A262-9A1F8AF7E451}"/>
              </a:ext>
            </a:extLst>
          </p:cNvPr>
          <p:cNvSpPr/>
          <p:nvPr/>
        </p:nvSpPr>
        <p:spPr>
          <a:xfrm rot="5400000">
            <a:off x="9452190" y="3074231"/>
            <a:ext cx="306581" cy="301916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JPA</a:t>
            </a:r>
          </a:p>
        </p:txBody>
      </p:sp>
      <p:sp>
        <p:nvSpPr>
          <p:cNvPr id="35" name="Diagrama de flujo: conector 34">
            <a:extLst>
              <a:ext uri="{FF2B5EF4-FFF2-40B4-BE49-F238E27FC236}">
                <a16:creationId xmlns:a16="http://schemas.microsoft.com/office/drawing/2014/main" id="{E1C2EA60-0C0D-4949-9BF4-3B59D8A7A0DA}"/>
              </a:ext>
            </a:extLst>
          </p:cNvPr>
          <p:cNvSpPr/>
          <p:nvPr/>
        </p:nvSpPr>
        <p:spPr>
          <a:xfrm>
            <a:off x="9942636" y="511727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6" name="Diagrama de flujo: conector 35">
            <a:extLst>
              <a:ext uri="{FF2B5EF4-FFF2-40B4-BE49-F238E27FC236}">
                <a16:creationId xmlns:a16="http://schemas.microsoft.com/office/drawing/2014/main" id="{FDD71511-AB3D-452D-9879-AB783B88333A}"/>
              </a:ext>
            </a:extLst>
          </p:cNvPr>
          <p:cNvSpPr/>
          <p:nvPr/>
        </p:nvSpPr>
        <p:spPr>
          <a:xfrm>
            <a:off x="10096871" y="511728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7" name="Diagrama de flujo: conector 36">
            <a:extLst>
              <a:ext uri="{FF2B5EF4-FFF2-40B4-BE49-F238E27FC236}">
                <a16:creationId xmlns:a16="http://schemas.microsoft.com/office/drawing/2014/main" id="{F8C13BE4-192A-43C9-A14C-0F9E9FDE09F5}"/>
              </a:ext>
            </a:extLst>
          </p:cNvPr>
          <p:cNvSpPr/>
          <p:nvPr/>
        </p:nvSpPr>
        <p:spPr>
          <a:xfrm>
            <a:off x="10251106" y="511728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8" name="Diagrama de flujo: conector 37">
            <a:extLst>
              <a:ext uri="{FF2B5EF4-FFF2-40B4-BE49-F238E27FC236}">
                <a16:creationId xmlns:a16="http://schemas.microsoft.com/office/drawing/2014/main" id="{8A45BAA8-ACB0-4620-813E-4D064256703E}"/>
              </a:ext>
            </a:extLst>
          </p:cNvPr>
          <p:cNvSpPr/>
          <p:nvPr/>
        </p:nvSpPr>
        <p:spPr>
          <a:xfrm>
            <a:off x="10405341" y="511727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9" name="Diagrama de flujo: conector 38">
            <a:extLst>
              <a:ext uri="{FF2B5EF4-FFF2-40B4-BE49-F238E27FC236}">
                <a16:creationId xmlns:a16="http://schemas.microsoft.com/office/drawing/2014/main" id="{6E3D292D-A826-48FE-9B0D-4AD774233A5B}"/>
              </a:ext>
            </a:extLst>
          </p:cNvPr>
          <p:cNvSpPr/>
          <p:nvPr/>
        </p:nvSpPr>
        <p:spPr>
          <a:xfrm>
            <a:off x="10559576" y="511726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40" name="Diagrama de flujo: conector 39">
            <a:extLst>
              <a:ext uri="{FF2B5EF4-FFF2-40B4-BE49-F238E27FC236}">
                <a16:creationId xmlns:a16="http://schemas.microsoft.com/office/drawing/2014/main" id="{5AA255DD-78C6-4731-B326-C58165B7845E}"/>
              </a:ext>
            </a:extLst>
          </p:cNvPr>
          <p:cNvSpPr/>
          <p:nvPr/>
        </p:nvSpPr>
        <p:spPr>
          <a:xfrm>
            <a:off x="10713811" y="511725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41" name="Diagrama de flujo: conector 40">
            <a:extLst>
              <a:ext uri="{FF2B5EF4-FFF2-40B4-BE49-F238E27FC236}">
                <a16:creationId xmlns:a16="http://schemas.microsoft.com/office/drawing/2014/main" id="{62DA1243-0C98-4FC2-A233-BD8559A65DA8}"/>
              </a:ext>
            </a:extLst>
          </p:cNvPr>
          <p:cNvSpPr/>
          <p:nvPr/>
        </p:nvSpPr>
        <p:spPr>
          <a:xfrm>
            <a:off x="10868046" y="511724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42" name="Diagrama de flujo: conector 41">
            <a:extLst>
              <a:ext uri="{FF2B5EF4-FFF2-40B4-BE49-F238E27FC236}">
                <a16:creationId xmlns:a16="http://schemas.microsoft.com/office/drawing/2014/main" id="{EE8E74D2-6E01-4E0B-A09E-A0797E3D7E56}"/>
              </a:ext>
            </a:extLst>
          </p:cNvPr>
          <p:cNvSpPr/>
          <p:nvPr/>
        </p:nvSpPr>
        <p:spPr>
          <a:xfrm>
            <a:off x="11022281" y="506961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id="{494E5541-2C52-4B7A-8563-699D28A3D74D}"/>
              </a:ext>
            </a:extLst>
          </p:cNvPr>
          <p:cNvSpPr/>
          <p:nvPr/>
        </p:nvSpPr>
        <p:spPr>
          <a:xfrm rot="5400000">
            <a:off x="6850201" y="3299350"/>
            <a:ext cx="306582" cy="350537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Spring</a:t>
            </a:r>
          </a:p>
        </p:txBody>
      </p:sp>
      <p:sp>
        <p:nvSpPr>
          <p:cNvPr id="43" name="Rectángulo 42">
            <a:extLst>
              <a:ext uri="{FF2B5EF4-FFF2-40B4-BE49-F238E27FC236}">
                <a16:creationId xmlns:a16="http://schemas.microsoft.com/office/drawing/2014/main" id="{904353DD-952B-4736-B7FC-42C28FEA88EC}"/>
              </a:ext>
            </a:extLst>
          </p:cNvPr>
          <p:cNvSpPr/>
          <p:nvPr/>
        </p:nvSpPr>
        <p:spPr>
          <a:xfrm rot="5400000">
            <a:off x="2616914" y="3316288"/>
            <a:ext cx="306581" cy="350537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 err="1">
                <a:solidFill>
                  <a:schemeClr val="tx1"/>
                </a:solidFill>
              </a:rPr>
              <a:t>Vaadin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44" name="CuadroTexto 43">
            <a:extLst>
              <a:ext uri="{FF2B5EF4-FFF2-40B4-BE49-F238E27FC236}">
                <a16:creationId xmlns:a16="http://schemas.microsoft.com/office/drawing/2014/main" id="{1658D383-2FA9-467C-84DB-EE19A14DEAC5}"/>
              </a:ext>
            </a:extLst>
          </p:cNvPr>
          <p:cNvSpPr txBox="1"/>
          <p:nvPr/>
        </p:nvSpPr>
        <p:spPr>
          <a:xfrm>
            <a:off x="1036405" y="5784690"/>
            <a:ext cx="6372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/>
              <a:t>Client</a:t>
            </a:r>
          </a:p>
        </p:txBody>
      </p:sp>
      <p:sp>
        <p:nvSpPr>
          <p:cNvPr id="45" name="Cerrar llave 44">
            <a:extLst>
              <a:ext uri="{FF2B5EF4-FFF2-40B4-BE49-F238E27FC236}">
                <a16:creationId xmlns:a16="http://schemas.microsoft.com/office/drawing/2014/main" id="{28B5E580-89F5-45D4-9582-A9DAF3FACFAE}"/>
              </a:ext>
            </a:extLst>
          </p:cNvPr>
          <p:cNvSpPr/>
          <p:nvPr/>
        </p:nvSpPr>
        <p:spPr>
          <a:xfrm rot="5400000">
            <a:off x="1200691" y="5191534"/>
            <a:ext cx="306581" cy="77777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6" name="Cerrar llave 45">
            <a:extLst>
              <a:ext uri="{FF2B5EF4-FFF2-40B4-BE49-F238E27FC236}">
                <a16:creationId xmlns:a16="http://schemas.microsoft.com/office/drawing/2014/main" id="{B85439E1-23ED-46D9-A133-46E52D5E3C46}"/>
              </a:ext>
            </a:extLst>
          </p:cNvPr>
          <p:cNvSpPr/>
          <p:nvPr/>
        </p:nvSpPr>
        <p:spPr>
          <a:xfrm rot="5400000">
            <a:off x="6646460" y="1224495"/>
            <a:ext cx="306581" cy="871186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7" name="CuadroTexto 46">
            <a:extLst>
              <a:ext uri="{FF2B5EF4-FFF2-40B4-BE49-F238E27FC236}">
                <a16:creationId xmlns:a16="http://schemas.microsoft.com/office/drawing/2014/main" id="{596C9B47-EE17-4734-B39E-A87370F86877}"/>
              </a:ext>
            </a:extLst>
          </p:cNvPr>
          <p:cNvSpPr txBox="1"/>
          <p:nvPr/>
        </p:nvSpPr>
        <p:spPr>
          <a:xfrm>
            <a:off x="6481148" y="5801633"/>
            <a:ext cx="7166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/>
              <a:t>Server</a:t>
            </a:r>
          </a:p>
        </p:txBody>
      </p:sp>
    </p:spTree>
    <p:extLst>
      <p:ext uri="{BB962C8B-B14F-4D97-AF65-F5344CB8AC3E}">
        <p14:creationId xmlns:p14="http://schemas.microsoft.com/office/powerpoint/2010/main" val="4234590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4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6" grpId="0" animBg="1"/>
      <p:bldP spid="1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D1BC97-EFE0-4399-89BE-C9F0C0188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Arquitectura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8D3608C0-AC07-48EA-BD64-33F9E62F017B}"/>
              </a:ext>
            </a:extLst>
          </p:cNvPr>
          <p:cNvSpPr/>
          <p:nvPr/>
        </p:nvSpPr>
        <p:spPr>
          <a:xfrm>
            <a:off x="1017518" y="1835048"/>
            <a:ext cx="660283" cy="239925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UI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F4683AFF-E597-49CE-BE27-B8A8E303B78F}"/>
              </a:ext>
            </a:extLst>
          </p:cNvPr>
          <p:cNvSpPr/>
          <p:nvPr/>
        </p:nvSpPr>
        <p:spPr>
          <a:xfrm>
            <a:off x="3839709" y="1835048"/>
            <a:ext cx="660284" cy="23992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 err="1">
                <a:solidFill>
                  <a:schemeClr val="tx1"/>
                </a:solidFill>
              </a:rPr>
              <a:t>Presenter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D510C13C-7B23-4206-B2FF-427B3CBE5FCD}"/>
              </a:ext>
            </a:extLst>
          </p:cNvPr>
          <p:cNvSpPr/>
          <p:nvPr/>
        </p:nvSpPr>
        <p:spPr>
          <a:xfrm>
            <a:off x="8034904" y="1843436"/>
            <a:ext cx="660283" cy="23992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DAO</a:t>
            </a: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87317E62-CD3F-45DE-BA0A-93BEFE576414}"/>
              </a:ext>
            </a:extLst>
          </p:cNvPr>
          <p:cNvSpPr/>
          <p:nvPr/>
        </p:nvSpPr>
        <p:spPr>
          <a:xfrm>
            <a:off x="6661898" y="1835047"/>
            <a:ext cx="660283" cy="23992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 err="1">
                <a:solidFill>
                  <a:schemeClr val="tx1"/>
                </a:solidFill>
              </a:rPr>
              <a:t>Service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F615A1BF-C92B-4369-AF89-12286ADDDEE2}"/>
              </a:ext>
            </a:extLst>
          </p:cNvPr>
          <p:cNvSpPr/>
          <p:nvPr/>
        </p:nvSpPr>
        <p:spPr>
          <a:xfrm>
            <a:off x="5250804" y="1835047"/>
            <a:ext cx="660283" cy="23992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 err="1">
                <a:solidFill>
                  <a:schemeClr val="tx1"/>
                </a:solidFill>
              </a:rPr>
              <a:t>Acess</a:t>
            </a:r>
            <a:r>
              <a:rPr lang="es-ES" dirty="0">
                <a:solidFill>
                  <a:schemeClr val="tx1"/>
                </a:solidFill>
              </a:rPr>
              <a:t> Control </a:t>
            </a:r>
            <a:r>
              <a:rPr lang="es-ES" dirty="0" err="1">
                <a:solidFill>
                  <a:schemeClr val="tx1"/>
                </a:solidFill>
              </a:rPr>
              <a:t>Layer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7" name="Diagrama de flujo: disco magnético 16">
            <a:extLst>
              <a:ext uri="{FF2B5EF4-FFF2-40B4-BE49-F238E27FC236}">
                <a16:creationId xmlns:a16="http://schemas.microsoft.com/office/drawing/2014/main" id="{1A9FE21D-5581-4A41-8CB6-E9FD9471E547}"/>
              </a:ext>
            </a:extLst>
          </p:cNvPr>
          <p:cNvSpPr/>
          <p:nvPr/>
        </p:nvSpPr>
        <p:spPr>
          <a:xfrm>
            <a:off x="9913335" y="2158369"/>
            <a:ext cx="1201728" cy="1769384"/>
          </a:xfrm>
          <a:prstGeom prst="flowChartMagneticDisk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BBDD</a:t>
            </a:r>
          </a:p>
          <a:p>
            <a:pPr algn="ctr"/>
            <a:r>
              <a:rPr lang="es-ES" dirty="0">
                <a:solidFill>
                  <a:schemeClr val="tx1"/>
                </a:solidFill>
              </a:rPr>
              <a:t>MySQL</a:t>
            </a:r>
          </a:p>
        </p:txBody>
      </p: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CD45BDC9-0144-47A2-90CA-BA5BE26467A7}"/>
              </a:ext>
            </a:extLst>
          </p:cNvPr>
          <p:cNvCxnSpPr>
            <a:cxnSpLocks/>
          </p:cNvCxnSpPr>
          <p:nvPr/>
        </p:nvCxnSpPr>
        <p:spPr>
          <a:xfrm>
            <a:off x="3104103" y="2149546"/>
            <a:ext cx="735606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Conector recto de flecha 22">
            <a:extLst>
              <a:ext uri="{FF2B5EF4-FFF2-40B4-BE49-F238E27FC236}">
                <a16:creationId xmlns:a16="http://schemas.microsoft.com/office/drawing/2014/main" id="{56E0C604-8A8C-4BC0-85BD-A241CADEC41A}"/>
              </a:ext>
            </a:extLst>
          </p:cNvPr>
          <p:cNvCxnSpPr>
            <a:cxnSpLocks/>
            <a:stCxn id="12" idx="3"/>
            <a:endCxn id="16" idx="1"/>
          </p:cNvCxnSpPr>
          <p:nvPr/>
        </p:nvCxnSpPr>
        <p:spPr>
          <a:xfrm flipV="1">
            <a:off x="4499993" y="3034672"/>
            <a:ext cx="750811" cy="1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5" name="Conector recto de flecha 24">
            <a:extLst>
              <a:ext uri="{FF2B5EF4-FFF2-40B4-BE49-F238E27FC236}">
                <a16:creationId xmlns:a16="http://schemas.microsoft.com/office/drawing/2014/main" id="{7546EEBE-95ED-4210-AD44-207A2E3CB3DD}"/>
              </a:ext>
            </a:extLst>
          </p:cNvPr>
          <p:cNvCxnSpPr>
            <a:cxnSpLocks/>
            <a:stCxn id="16" idx="3"/>
            <a:endCxn id="15" idx="1"/>
          </p:cNvCxnSpPr>
          <p:nvPr/>
        </p:nvCxnSpPr>
        <p:spPr>
          <a:xfrm>
            <a:off x="5911087" y="3034672"/>
            <a:ext cx="750811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9" name="Conector recto de flecha 28">
            <a:extLst>
              <a:ext uri="{FF2B5EF4-FFF2-40B4-BE49-F238E27FC236}">
                <a16:creationId xmlns:a16="http://schemas.microsoft.com/office/drawing/2014/main" id="{F7B6554D-F35D-40AB-AD9E-2BDE7090D430}"/>
              </a:ext>
            </a:extLst>
          </p:cNvPr>
          <p:cNvCxnSpPr>
            <a:cxnSpLocks/>
            <a:stCxn id="14" idx="3"/>
            <a:endCxn id="17" idx="2"/>
          </p:cNvCxnSpPr>
          <p:nvPr/>
        </p:nvCxnSpPr>
        <p:spPr>
          <a:xfrm>
            <a:off x="8695187" y="3043061"/>
            <a:ext cx="1218148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0" name="Rectángulo 59">
            <a:extLst>
              <a:ext uri="{FF2B5EF4-FFF2-40B4-BE49-F238E27FC236}">
                <a16:creationId xmlns:a16="http://schemas.microsoft.com/office/drawing/2014/main" id="{621AF33C-9EB7-400B-8580-C874D57FE9FA}"/>
              </a:ext>
            </a:extLst>
          </p:cNvPr>
          <p:cNvSpPr/>
          <p:nvPr/>
        </p:nvSpPr>
        <p:spPr>
          <a:xfrm>
            <a:off x="2428613" y="1835048"/>
            <a:ext cx="660283" cy="61868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65" name="Rectángulo 64">
            <a:extLst>
              <a:ext uri="{FF2B5EF4-FFF2-40B4-BE49-F238E27FC236}">
                <a16:creationId xmlns:a16="http://schemas.microsoft.com/office/drawing/2014/main" id="{9015CFE1-A0D1-49C1-804B-03A6CA484FC7}"/>
              </a:ext>
            </a:extLst>
          </p:cNvPr>
          <p:cNvSpPr/>
          <p:nvPr/>
        </p:nvSpPr>
        <p:spPr>
          <a:xfrm>
            <a:off x="2443820" y="2725329"/>
            <a:ext cx="660283" cy="61868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66" name="Rectángulo 65">
            <a:extLst>
              <a:ext uri="{FF2B5EF4-FFF2-40B4-BE49-F238E27FC236}">
                <a16:creationId xmlns:a16="http://schemas.microsoft.com/office/drawing/2014/main" id="{E1E34222-80D2-48D0-8964-0043C12C17BE}"/>
              </a:ext>
            </a:extLst>
          </p:cNvPr>
          <p:cNvSpPr/>
          <p:nvPr/>
        </p:nvSpPr>
        <p:spPr>
          <a:xfrm>
            <a:off x="2443820" y="3615611"/>
            <a:ext cx="660283" cy="61868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</a:endParaRPr>
          </a:p>
        </p:txBody>
      </p:sp>
      <p:cxnSp>
        <p:nvCxnSpPr>
          <p:cNvPr id="67" name="Conector recto de flecha 66">
            <a:extLst>
              <a:ext uri="{FF2B5EF4-FFF2-40B4-BE49-F238E27FC236}">
                <a16:creationId xmlns:a16="http://schemas.microsoft.com/office/drawing/2014/main" id="{BBEA95C8-D29F-485C-805D-5D2D8E0D2A4C}"/>
              </a:ext>
            </a:extLst>
          </p:cNvPr>
          <p:cNvCxnSpPr>
            <a:cxnSpLocks/>
            <a:endCxn id="60" idx="1"/>
          </p:cNvCxnSpPr>
          <p:nvPr/>
        </p:nvCxnSpPr>
        <p:spPr>
          <a:xfrm>
            <a:off x="1673609" y="2144392"/>
            <a:ext cx="755004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0" name="Conector recto de flecha 69">
            <a:extLst>
              <a:ext uri="{FF2B5EF4-FFF2-40B4-BE49-F238E27FC236}">
                <a16:creationId xmlns:a16="http://schemas.microsoft.com/office/drawing/2014/main" id="{91F78888-D6CA-46C5-A81F-04D7F4CE943C}"/>
              </a:ext>
            </a:extLst>
          </p:cNvPr>
          <p:cNvCxnSpPr>
            <a:cxnSpLocks/>
            <a:stCxn id="6" idx="3"/>
            <a:endCxn id="65" idx="1"/>
          </p:cNvCxnSpPr>
          <p:nvPr/>
        </p:nvCxnSpPr>
        <p:spPr>
          <a:xfrm>
            <a:off x="1677801" y="3034673"/>
            <a:ext cx="766019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1" name="Conector recto de flecha 70">
            <a:extLst>
              <a:ext uri="{FF2B5EF4-FFF2-40B4-BE49-F238E27FC236}">
                <a16:creationId xmlns:a16="http://schemas.microsoft.com/office/drawing/2014/main" id="{CF3864E5-4DC8-4888-9428-0205FDF1EB80}"/>
              </a:ext>
            </a:extLst>
          </p:cNvPr>
          <p:cNvCxnSpPr>
            <a:cxnSpLocks/>
            <a:endCxn id="66" idx="1"/>
          </p:cNvCxnSpPr>
          <p:nvPr/>
        </p:nvCxnSpPr>
        <p:spPr>
          <a:xfrm>
            <a:off x="1677801" y="3924955"/>
            <a:ext cx="766019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7" name="Conector recto de flecha 96">
            <a:extLst>
              <a:ext uri="{FF2B5EF4-FFF2-40B4-BE49-F238E27FC236}">
                <a16:creationId xmlns:a16="http://schemas.microsoft.com/office/drawing/2014/main" id="{8F9A8963-6BFC-48A1-8C15-9FF4A43F8E72}"/>
              </a:ext>
            </a:extLst>
          </p:cNvPr>
          <p:cNvCxnSpPr>
            <a:cxnSpLocks/>
            <a:stCxn id="65" idx="3"/>
            <a:endCxn id="12" idx="1"/>
          </p:cNvCxnSpPr>
          <p:nvPr/>
        </p:nvCxnSpPr>
        <p:spPr>
          <a:xfrm>
            <a:off x="3104103" y="3034673"/>
            <a:ext cx="735606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8" name="Conector recto de flecha 97">
            <a:extLst>
              <a:ext uri="{FF2B5EF4-FFF2-40B4-BE49-F238E27FC236}">
                <a16:creationId xmlns:a16="http://schemas.microsoft.com/office/drawing/2014/main" id="{D693B55F-3AF5-4BEF-B0B5-538442E84D85}"/>
              </a:ext>
            </a:extLst>
          </p:cNvPr>
          <p:cNvCxnSpPr>
            <a:cxnSpLocks/>
          </p:cNvCxnSpPr>
          <p:nvPr/>
        </p:nvCxnSpPr>
        <p:spPr>
          <a:xfrm>
            <a:off x="3104103" y="3924955"/>
            <a:ext cx="735606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3" name="Conector recto de flecha 122">
            <a:extLst>
              <a:ext uri="{FF2B5EF4-FFF2-40B4-BE49-F238E27FC236}">
                <a16:creationId xmlns:a16="http://schemas.microsoft.com/office/drawing/2014/main" id="{888A93B4-79F4-43D1-AA04-ADD0FC2EAA67}"/>
              </a:ext>
            </a:extLst>
          </p:cNvPr>
          <p:cNvCxnSpPr>
            <a:cxnSpLocks/>
            <a:stCxn id="15" idx="3"/>
            <a:endCxn id="14" idx="1"/>
          </p:cNvCxnSpPr>
          <p:nvPr/>
        </p:nvCxnSpPr>
        <p:spPr>
          <a:xfrm>
            <a:off x="7322181" y="3034672"/>
            <a:ext cx="712723" cy="8389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35" name="CuadroTexto 134">
            <a:extLst>
              <a:ext uri="{FF2B5EF4-FFF2-40B4-BE49-F238E27FC236}">
                <a16:creationId xmlns:a16="http://schemas.microsoft.com/office/drawing/2014/main" id="{0310414B-A0A2-42CE-849B-86E440C7BD79}"/>
              </a:ext>
            </a:extLst>
          </p:cNvPr>
          <p:cNvSpPr txBox="1"/>
          <p:nvPr/>
        </p:nvSpPr>
        <p:spPr>
          <a:xfrm>
            <a:off x="2281982" y="4308094"/>
            <a:ext cx="11155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 err="1"/>
              <a:t>Vaadin</a:t>
            </a:r>
            <a:r>
              <a:rPr lang="es-ES" sz="1400" dirty="0"/>
              <a:t> </a:t>
            </a:r>
            <a:r>
              <a:rPr lang="es-ES" sz="1400" dirty="0" err="1"/>
              <a:t>Components</a:t>
            </a:r>
            <a:endParaRPr lang="es-ES" sz="1400" dirty="0"/>
          </a:p>
        </p:txBody>
      </p:sp>
      <p:sp>
        <p:nvSpPr>
          <p:cNvPr id="136" name="Rectángulo 135">
            <a:extLst>
              <a:ext uri="{FF2B5EF4-FFF2-40B4-BE49-F238E27FC236}">
                <a16:creationId xmlns:a16="http://schemas.microsoft.com/office/drawing/2014/main" id="{229D8243-B92B-4E3B-A262-9A1F8AF7E451}"/>
              </a:ext>
            </a:extLst>
          </p:cNvPr>
          <p:cNvSpPr/>
          <p:nvPr/>
        </p:nvSpPr>
        <p:spPr>
          <a:xfrm rot="5400000">
            <a:off x="9452190" y="3074231"/>
            <a:ext cx="306581" cy="301916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JPA</a:t>
            </a:r>
          </a:p>
        </p:txBody>
      </p:sp>
      <p:sp>
        <p:nvSpPr>
          <p:cNvPr id="35" name="Diagrama de flujo: conector 34">
            <a:extLst>
              <a:ext uri="{FF2B5EF4-FFF2-40B4-BE49-F238E27FC236}">
                <a16:creationId xmlns:a16="http://schemas.microsoft.com/office/drawing/2014/main" id="{5531E12D-B175-4D03-87C5-26131013A679}"/>
              </a:ext>
            </a:extLst>
          </p:cNvPr>
          <p:cNvSpPr/>
          <p:nvPr/>
        </p:nvSpPr>
        <p:spPr>
          <a:xfrm>
            <a:off x="9942636" y="511727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6" name="Diagrama de flujo: conector 35">
            <a:extLst>
              <a:ext uri="{FF2B5EF4-FFF2-40B4-BE49-F238E27FC236}">
                <a16:creationId xmlns:a16="http://schemas.microsoft.com/office/drawing/2014/main" id="{783D5F31-6AC0-4008-9476-FC44489F1015}"/>
              </a:ext>
            </a:extLst>
          </p:cNvPr>
          <p:cNvSpPr/>
          <p:nvPr/>
        </p:nvSpPr>
        <p:spPr>
          <a:xfrm>
            <a:off x="10096871" y="511728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7" name="Diagrama de flujo: conector 36">
            <a:extLst>
              <a:ext uri="{FF2B5EF4-FFF2-40B4-BE49-F238E27FC236}">
                <a16:creationId xmlns:a16="http://schemas.microsoft.com/office/drawing/2014/main" id="{8712BB48-D80B-481B-A6F8-E64EB7F4FB12}"/>
              </a:ext>
            </a:extLst>
          </p:cNvPr>
          <p:cNvSpPr/>
          <p:nvPr/>
        </p:nvSpPr>
        <p:spPr>
          <a:xfrm>
            <a:off x="10251106" y="511728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8" name="Diagrama de flujo: conector 37">
            <a:extLst>
              <a:ext uri="{FF2B5EF4-FFF2-40B4-BE49-F238E27FC236}">
                <a16:creationId xmlns:a16="http://schemas.microsoft.com/office/drawing/2014/main" id="{CDAADFA8-B03E-402A-9819-6914214F1A34}"/>
              </a:ext>
            </a:extLst>
          </p:cNvPr>
          <p:cNvSpPr/>
          <p:nvPr/>
        </p:nvSpPr>
        <p:spPr>
          <a:xfrm>
            <a:off x="10405341" y="511727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9" name="Diagrama de flujo: conector 38">
            <a:extLst>
              <a:ext uri="{FF2B5EF4-FFF2-40B4-BE49-F238E27FC236}">
                <a16:creationId xmlns:a16="http://schemas.microsoft.com/office/drawing/2014/main" id="{3BFF3A35-ACC5-454C-9EB7-AAA79AF80EF1}"/>
              </a:ext>
            </a:extLst>
          </p:cNvPr>
          <p:cNvSpPr/>
          <p:nvPr/>
        </p:nvSpPr>
        <p:spPr>
          <a:xfrm>
            <a:off x="10559576" y="511726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40" name="Diagrama de flujo: conector 39">
            <a:extLst>
              <a:ext uri="{FF2B5EF4-FFF2-40B4-BE49-F238E27FC236}">
                <a16:creationId xmlns:a16="http://schemas.microsoft.com/office/drawing/2014/main" id="{B27AA97B-8A18-4830-9153-B97BC31028C5}"/>
              </a:ext>
            </a:extLst>
          </p:cNvPr>
          <p:cNvSpPr/>
          <p:nvPr/>
        </p:nvSpPr>
        <p:spPr>
          <a:xfrm>
            <a:off x="10713811" y="511725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41" name="Diagrama de flujo: conector 40">
            <a:extLst>
              <a:ext uri="{FF2B5EF4-FFF2-40B4-BE49-F238E27FC236}">
                <a16:creationId xmlns:a16="http://schemas.microsoft.com/office/drawing/2014/main" id="{DE704793-9C8D-46B6-A64B-5FB9EBE3C14C}"/>
              </a:ext>
            </a:extLst>
          </p:cNvPr>
          <p:cNvSpPr/>
          <p:nvPr/>
        </p:nvSpPr>
        <p:spPr>
          <a:xfrm>
            <a:off x="10868046" y="511724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42" name="Diagrama de flujo: conector 41">
            <a:extLst>
              <a:ext uri="{FF2B5EF4-FFF2-40B4-BE49-F238E27FC236}">
                <a16:creationId xmlns:a16="http://schemas.microsoft.com/office/drawing/2014/main" id="{BD01E31F-799C-42AD-8A11-B875B66984C0}"/>
              </a:ext>
            </a:extLst>
          </p:cNvPr>
          <p:cNvSpPr/>
          <p:nvPr/>
        </p:nvSpPr>
        <p:spPr>
          <a:xfrm>
            <a:off x="11022281" y="506961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id="{993A8F7C-E989-46F7-A797-A11BDBFE82A3}"/>
              </a:ext>
            </a:extLst>
          </p:cNvPr>
          <p:cNvSpPr/>
          <p:nvPr/>
        </p:nvSpPr>
        <p:spPr>
          <a:xfrm rot="5400000">
            <a:off x="6850201" y="3299350"/>
            <a:ext cx="306582" cy="350537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Spring</a:t>
            </a:r>
          </a:p>
        </p:txBody>
      </p:sp>
      <p:sp>
        <p:nvSpPr>
          <p:cNvPr id="43" name="Rectángulo 42">
            <a:extLst>
              <a:ext uri="{FF2B5EF4-FFF2-40B4-BE49-F238E27FC236}">
                <a16:creationId xmlns:a16="http://schemas.microsoft.com/office/drawing/2014/main" id="{F1A9EA41-E0F7-40D0-B50C-46E270FB428D}"/>
              </a:ext>
            </a:extLst>
          </p:cNvPr>
          <p:cNvSpPr/>
          <p:nvPr/>
        </p:nvSpPr>
        <p:spPr>
          <a:xfrm rot="5400000">
            <a:off x="2616914" y="3316288"/>
            <a:ext cx="306581" cy="350537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 err="1">
                <a:solidFill>
                  <a:schemeClr val="tx1"/>
                </a:solidFill>
              </a:rPr>
              <a:t>Vaadin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44" name="CuadroTexto 43">
            <a:extLst>
              <a:ext uri="{FF2B5EF4-FFF2-40B4-BE49-F238E27FC236}">
                <a16:creationId xmlns:a16="http://schemas.microsoft.com/office/drawing/2014/main" id="{744EB0CF-58CE-4DE2-8BAC-1186FD8CA14B}"/>
              </a:ext>
            </a:extLst>
          </p:cNvPr>
          <p:cNvSpPr txBox="1"/>
          <p:nvPr/>
        </p:nvSpPr>
        <p:spPr>
          <a:xfrm>
            <a:off x="1036405" y="5784690"/>
            <a:ext cx="6372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/>
              <a:t>Client</a:t>
            </a:r>
          </a:p>
        </p:txBody>
      </p:sp>
      <p:sp>
        <p:nvSpPr>
          <p:cNvPr id="3" name="Cerrar llave 2">
            <a:extLst>
              <a:ext uri="{FF2B5EF4-FFF2-40B4-BE49-F238E27FC236}">
                <a16:creationId xmlns:a16="http://schemas.microsoft.com/office/drawing/2014/main" id="{F661BFCF-5943-4EEE-807F-CC11A3115836}"/>
              </a:ext>
            </a:extLst>
          </p:cNvPr>
          <p:cNvSpPr/>
          <p:nvPr/>
        </p:nvSpPr>
        <p:spPr>
          <a:xfrm rot="5400000">
            <a:off x="1200691" y="5191534"/>
            <a:ext cx="306581" cy="77777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6" name="Cerrar llave 45">
            <a:extLst>
              <a:ext uri="{FF2B5EF4-FFF2-40B4-BE49-F238E27FC236}">
                <a16:creationId xmlns:a16="http://schemas.microsoft.com/office/drawing/2014/main" id="{B6E43506-68D4-4ABA-976D-65E4376290AC}"/>
              </a:ext>
            </a:extLst>
          </p:cNvPr>
          <p:cNvSpPr/>
          <p:nvPr/>
        </p:nvSpPr>
        <p:spPr>
          <a:xfrm rot="5400000">
            <a:off x="6646460" y="1224495"/>
            <a:ext cx="306581" cy="871186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7" name="CuadroTexto 46">
            <a:extLst>
              <a:ext uri="{FF2B5EF4-FFF2-40B4-BE49-F238E27FC236}">
                <a16:creationId xmlns:a16="http://schemas.microsoft.com/office/drawing/2014/main" id="{02C2FDB5-95FF-4EC2-B38B-AD387E8E5037}"/>
              </a:ext>
            </a:extLst>
          </p:cNvPr>
          <p:cNvSpPr txBox="1"/>
          <p:nvPr/>
        </p:nvSpPr>
        <p:spPr>
          <a:xfrm>
            <a:off x="6481148" y="5801633"/>
            <a:ext cx="7166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/>
              <a:t>Server</a:t>
            </a:r>
          </a:p>
        </p:txBody>
      </p:sp>
    </p:spTree>
    <p:extLst>
      <p:ext uri="{BB962C8B-B14F-4D97-AF65-F5344CB8AC3E}">
        <p14:creationId xmlns:p14="http://schemas.microsoft.com/office/powerpoint/2010/main" val="32866518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Índice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dirty="0"/>
              <a:t>Objetivo General</a:t>
            </a:r>
          </a:p>
          <a:p>
            <a:r>
              <a:rPr lang="es-ES" dirty="0"/>
              <a:t>Proyecto LUCA</a:t>
            </a:r>
          </a:p>
          <a:p>
            <a:r>
              <a:rPr lang="es-ES" dirty="0"/>
              <a:t>Motivación TFG</a:t>
            </a:r>
          </a:p>
          <a:p>
            <a:r>
              <a:rPr lang="es-ES" dirty="0"/>
              <a:t>Objetivos del Proyecto</a:t>
            </a:r>
          </a:p>
          <a:p>
            <a:r>
              <a:rPr lang="es-ES" dirty="0"/>
              <a:t>Arquitectura</a:t>
            </a:r>
          </a:p>
          <a:p>
            <a:r>
              <a:rPr lang="es-ES" dirty="0"/>
              <a:t>Componente Genérico</a:t>
            </a:r>
          </a:p>
          <a:p>
            <a:pPr lvl="1"/>
            <a:r>
              <a:rPr lang="es-E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Editor Gráfico</a:t>
            </a:r>
          </a:p>
          <a:p>
            <a:pPr lvl="1"/>
            <a:r>
              <a:rPr lang="es-ES" dirty="0"/>
              <a:t>Conector</a:t>
            </a:r>
          </a:p>
          <a:p>
            <a:pPr lvl="1"/>
            <a:r>
              <a:rPr lang="es-ES" dirty="0"/>
              <a:t>Integración </a:t>
            </a:r>
            <a:r>
              <a:rPr lang="es-ES" dirty="0" err="1"/>
              <a:t>Vaadin</a:t>
            </a:r>
            <a:endParaRPr lang="es-ES" dirty="0"/>
          </a:p>
          <a:p>
            <a:r>
              <a:rPr lang="es-ES" dirty="0"/>
              <a:t>Integración LUCA</a:t>
            </a:r>
          </a:p>
          <a:p>
            <a:r>
              <a:rPr lang="es-ES" dirty="0"/>
              <a:t>Ejecución de </a:t>
            </a:r>
            <a:r>
              <a:rPr lang="es-ES" i="1" dirty="0"/>
              <a:t>procesos</a:t>
            </a:r>
          </a:p>
          <a:p>
            <a:pPr lvl="1"/>
            <a:endParaRPr lang="es-ES" dirty="0"/>
          </a:p>
          <a:p>
            <a:pPr lvl="1"/>
            <a:endParaRPr lang="es-ES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555119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25318E-9C86-42B5-80BC-93A2AB7AA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Editor Gráfico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0223A1E-28A3-45E8-B478-945E59E15A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Herramienta para dibujar procesos.</a:t>
            </a:r>
          </a:p>
          <a:p>
            <a:r>
              <a:rPr lang="es-ES" dirty="0"/>
              <a:t>Implementado en </a:t>
            </a:r>
            <a:r>
              <a:rPr lang="es-ES" i="1" dirty="0" err="1"/>
              <a:t>GoJS</a:t>
            </a:r>
            <a:r>
              <a:rPr lang="es-ES" i="1" dirty="0"/>
              <a:t>: </a:t>
            </a:r>
            <a:r>
              <a:rPr lang="es-ES" dirty="0"/>
              <a:t>Framework JavaScript para implementar editores gráficos dentro de interfaces web.</a:t>
            </a:r>
          </a:p>
          <a:p>
            <a:r>
              <a:rPr lang="es-ES" dirty="0"/>
              <a:t>En ocasiones hubo que modificar su comportamiento por defecto.</a:t>
            </a:r>
          </a:p>
        </p:txBody>
      </p:sp>
      <p:sp>
        <p:nvSpPr>
          <p:cNvPr id="4" name="Diagrama de flujo: conector 3">
            <a:extLst>
              <a:ext uri="{FF2B5EF4-FFF2-40B4-BE49-F238E27FC236}">
                <a16:creationId xmlns:a16="http://schemas.microsoft.com/office/drawing/2014/main" id="{2EAC9ED4-BD48-4181-8683-D85661327F10}"/>
              </a:ext>
            </a:extLst>
          </p:cNvPr>
          <p:cNvSpPr/>
          <p:nvPr/>
        </p:nvSpPr>
        <p:spPr>
          <a:xfrm>
            <a:off x="9942636" y="511727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5" name="Diagrama de flujo: conector 4">
            <a:extLst>
              <a:ext uri="{FF2B5EF4-FFF2-40B4-BE49-F238E27FC236}">
                <a16:creationId xmlns:a16="http://schemas.microsoft.com/office/drawing/2014/main" id="{82726841-F565-4024-8F35-295A8C4F73EA}"/>
              </a:ext>
            </a:extLst>
          </p:cNvPr>
          <p:cNvSpPr/>
          <p:nvPr/>
        </p:nvSpPr>
        <p:spPr>
          <a:xfrm>
            <a:off x="10096871" y="511728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6" name="Diagrama de flujo: conector 5">
            <a:extLst>
              <a:ext uri="{FF2B5EF4-FFF2-40B4-BE49-F238E27FC236}">
                <a16:creationId xmlns:a16="http://schemas.microsoft.com/office/drawing/2014/main" id="{F9C8E38E-2B89-4469-959F-E0DE96B44661}"/>
              </a:ext>
            </a:extLst>
          </p:cNvPr>
          <p:cNvSpPr/>
          <p:nvPr/>
        </p:nvSpPr>
        <p:spPr>
          <a:xfrm>
            <a:off x="10251106" y="511728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7" name="Diagrama de flujo: conector 6">
            <a:extLst>
              <a:ext uri="{FF2B5EF4-FFF2-40B4-BE49-F238E27FC236}">
                <a16:creationId xmlns:a16="http://schemas.microsoft.com/office/drawing/2014/main" id="{ECF096AE-9956-4731-84FA-D15638894AA2}"/>
              </a:ext>
            </a:extLst>
          </p:cNvPr>
          <p:cNvSpPr/>
          <p:nvPr/>
        </p:nvSpPr>
        <p:spPr>
          <a:xfrm>
            <a:off x="10405341" y="511727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8" name="Diagrama de flujo: conector 7">
            <a:extLst>
              <a:ext uri="{FF2B5EF4-FFF2-40B4-BE49-F238E27FC236}">
                <a16:creationId xmlns:a16="http://schemas.microsoft.com/office/drawing/2014/main" id="{440D1B83-4436-4C09-885F-E2F72CB22B3E}"/>
              </a:ext>
            </a:extLst>
          </p:cNvPr>
          <p:cNvSpPr/>
          <p:nvPr/>
        </p:nvSpPr>
        <p:spPr>
          <a:xfrm>
            <a:off x="10559576" y="511726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9" name="Diagrama de flujo: conector 8">
            <a:extLst>
              <a:ext uri="{FF2B5EF4-FFF2-40B4-BE49-F238E27FC236}">
                <a16:creationId xmlns:a16="http://schemas.microsoft.com/office/drawing/2014/main" id="{BE13808C-69BC-4ACA-A08D-C76ACBF151CC}"/>
              </a:ext>
            </a:extLst>
          </p:cNvPr>
          <p:cNvSpPr/>
          <p:nvPr/>
        </p:nvSpPr>
        <p:spPr>
          <a:xfrm>
            <a:off x="10713811" y="511725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0" name="Diagrama de flujo: conector 9">
            <a:extLst>
              <a:ext uri="{FF2B5EF4-FFF2-40B4-BE49-F238E27FC236}">
                <a16:creationId xmlns:a16="http://schemas.microsoft.com/office/drawing/2014/main" id="{15B59306-9F56-463D-9C8C-9AF05EE5B2F6}"/>
              </a:ext>
            </a:extLst>
          </p:cNvPr>
          <p:cNvSpPr/>
          <p:nvPr/>
        </p:nvSpPr>
        <p:spPr>
          <a:xfrm>
            <a:off x="10868046" y="511724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1" name="Diagrama de flujo: conector 10">
            <a:extLst>
              <a:ext uri="{FF2B5EF4-FFF2-40B4-BE49-F238E27FC236}">
                <a16:creationId xmlns:a16="http://schemas.microsoft.com/office/drawing/2014/main" id="{80607D80-EA60-4545-96C9-3E34D02D5F68}"/>
              </a:ext>
            </a:extLst>
          </p:cNvPr>
          <p:cNvSpPr/>
          <p:nvPr/>
        </p:nvSpPr>
        <p:spPr>
          <a:xfrm>
            <a:off x="11022281" y="506961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264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EE02B11E-B80A-43E7-9243-DA509D49963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803" b="23673"/>
          <a:stretch/>
        </p:blipFill>
        <p:spPr>
          <a:xfrm>
            <a:off x="313289" y="1303462"/>
            <a:ext cx="10776855" cy="4002832"/>
          </a:xfrm>
          <a:prstGeom prst="rect">
            <a:avLst/>
          </a:prstGeom>
        </p:spPr>
      </p:pic>
      <p:sp>
        <p:nvSpPr>
          <p:cNvPr id="3" name="Diagrama de flujo: conector 2">
            <a:extLst>
              <a:ext uri="{FF2B5EF4-FFF2-40B4-BE49-F238E27FC236}">
                <a16:creationId xmlns:a16="http://schemas.microsoft.com/office/drawing/2014/main" id="{3709DCD0-2541-42AB-9ED2-BBE1C2F3C612}"/>
              </a:ext>
            </a:extLst>
          </p:cNvPr>
          <p:cNvSpPr/>
          <p:nvPr/>
        </p:nvSpPr>
        <p:spPr>
          <a:xfrm>
            <a:off x="9942636" y="511727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4" name="Diagrama de flujo: conector 3">
            <a:extLst>
              <a:ext uri="{FF2B5EF4-FFF2-40B4-BE49-F238E27FC236}">
                <a16:creationId xmlns:a16="http://schemas.microsoft.com/office/drawing/2014/main" id="{61A33607-0A3A-46D9-907B-A1235943AB7D}"/>
              </a:ext>
            </a:extLst>
          </p:cNvPr>
          <p:cNvSpPr/>
          <p:nvPr/>
        </p:nvSpPr>
        <p:spPr>
          <a:xfrm>
            <a:off x="10096871" y="511728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6" name="Diagrama de flujo: conector 5">
            <a:extLst>
              <a:ext uri="{FF2B5EF4-FFF2-40B4-BE49-F238E27FC236}">
                <a16:creationId xmlns:a16="http://schemas.microsoft.com/office/drawing/2014/main" id="{5051282A-481E-49C7-8892-367AC58A7A4F}"/>
              </a:ext>
            </a:extLst>
          </p:cNvPr>
          <p:cNvSpPr/>
          <p:nvPr/>
        </p:nvSpPr>
        <p:spPr>
          <a:xfrm>
            <a:off x="10251106" y="511728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7" name="Diagrama de flujo: conector 6">
            <a:extLst>
              <a:ext uri="{FF2B5EF4-FFF2-40B4-BE49-F238E27FC236}">
                <a16:creationId xmlns:a16="http://schemas.microsoft.com/office/drawing/2014/main" id="{12575337-1ADE-4F07-BCCA-FA3CBD6CD229}"/>
              </a:ext>
            </a:extLst>
          </p:cNvPr>
          <p:cNvSpPr/>
          <p:nvPr/>
        </p:nvSpPr>
        <p:spPr>
          <a:xfrm>
            <a:off x="10405341" y="511727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8" name="Diagrama de flujo: conector 7">
            <a:extLst>
              <a:ext uri="{FF2B5EF4-FFF2-40B4-BE49-F238E27FC236}">
                <a16:creationId xmlns:a16="http://schemas.microsoft.com/office/drawing/2014/main" id="{1506309D-A585-44B6-9573-1046007BE01E}"/>
              </a:ext>
            </a:extLst>
          </p:cNvPr>
          <p:cNvSpPr/>
          <p:nvPr/>
        </p:nvSpPr>
        <p:spPr>
          <a:xfrm>
            <a:off x="10559576" y="511726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9" name="Diagrama de flujo: conector 8">
            <a:extLst>
              <a:ext uri="{FF2B5EF4-FFF2-40B4-BE49-F238E27FC236}">
                <a16:creationId xmlns:a16="http://schemas.microsoft.com/office/drawing/2014/main" id="{FB63BD94-E490-4D96-B577-6046DC0B827E}"/>
              </a:ext>
            </a:extLst>
          </p:cNvPr>
          <p:cNvSpPr/>
          <p:nvPr/>
        </p:nvSpPr>
        <p:spPr>
          <a:xfrm>
            <a:off x="10713811" y="511725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0" name="Diagrama de flujo: conector 9">
            <a:extLst>
              <a:ext uri="{FF2B5EF4-FFF2-40B4-BE49-F238E27FC236}">
                <a16:creationId xmlns:a16="http://schemas.microsoft.com/office/drawing/2014/main" id="{27ADBA02-C664-48A2-8D83-CBB3E3B42D8A}"/>
              </a:ext>
            </a:extLst>
          </p:cNvPr>
          <p:cNvSpPr/>
          <p:nvPr/>
        </p:nvSpPr>
        <p:spPr>
          <a:xfrm>
            <a:off x="10868046" y="511724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1" name="Diagrama de flujo: conector 10">
            <a:extLst>
              <a:ext uri="{FF2B5EF4-FFF2-40B4-BE49-F238E27FC236}">
                <a16:creationId xmlns:a16="http://schemas.microsoft.com/office/drawing/2014/main" id="{590E15EE-5375-49BF-845F-518385409990}"/>
              </a:ext>
            </a:extLst>
          </p:cNvPr>
          <p:cNvSpPr/>
          <p:nvPr/>
        </p:nvSpPr>
        <p:spPr>
          <a:xfrm>
            <a:off x="11022281" y="506961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73051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Índice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dirty="0"/>
              <a:t>Objetivo General</a:t>
            </a:r>
          </a:p>
          <a:p>
            <a:r>
              <a:rPr lang="es-ES" dirty="0"/>
              <a:t>Proyecto LUCA</a:t>
            </a:r>
          </a:p>
          <a:p>
            <a:r>
              <a:rPr lang="es-ES" dirty="0"/>
              <a:t>Motivación TFG</a:t>
            </a:r>
          </a:p>
          <a:p>
            <a:r>
              <a:rPr lang="es-ES" dirty="0"/>
              <a:t>Objetivos del Proyecto</a:t>
            </a:r>
          </a:p>
          <a:p>
            <a:r>
              <a:rPr lang="es-ES" dirty="0"/>
              <a:t>Arquitectura</a:t>
            </a:r>
          </a:p>
          <a:p>
            <a:r>
              <a:rPr lang="es-ES" dirty="0"/>
              <a:t>Componente Genérico</a:t>
            </a:r>
          </a:p>
          <a:p>
            <a:pPr lvl="1"/>
            <a:r>
              <a:rPr lang="es-ES" dirty="0"/>
              <a:t>Editor Gráfico</a:t>
            </a:r>
          </a:p>
          <a:p>
            <a:pPr lvl="1"/>
            <a:r>
              <a:rPr lang="es-E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Conector</a:t>
            </a:r>
          </a:p>
          <a:p>
            <a:pPr lvl="1"/>
            <a:r>
              <a:rPr lang="es-ES" dirty="0"/>
              <a:t>Integración </a:t>
            </a:r>
            <a:r>
              <a:rPr lang="es-ES" dirty="0" err="1"/>
              <a:t>Vaadin</a:t>
            </a:r>
            <a:endParaRPr lang="es-ES" dirty="0"/>
          </a:p>
          <a:p>
            <a:r>
              <a:rPr lang="es-ES" dirty="0"/>
              <a:t>Integración LUCA</a:t>
            </a:r>
          </a:p>
          <a:p>
            <a:r>
              <a:rPr lang="es-ES" dirty="0"/>
              <a:t>Ejecución de </a:t>
            </a:r>
            <a:r>
              <a:rPr lang="es-ES" i="1" dirty="0"/>
              <a:t>procesos</a:t>
            </a:r>
          </a:p>
          <a:p>
            <a:pPr lvl="1"/>
            <a:endParaRPr lang="es-ES" dirty="0"/>
          </a:p>
          <a:p>
            <a:pPr lvl="1"/>
            <a:endParaRPr lang="es-ES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91391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Objetivo del Proyecto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846666"/>
          </a:xfrm>
        </p:spPr>
        <p:txBody>
          <a:bodyPr/>
          <a:lstStyle/>
          <a:p>
            <a:r>
              <a:rPr lang="es-ES" dirty="0"/>
              <a:t>Realizado en CIC.</a:t>
            </a:r>
          </a:p>
          <a:p>
            <a:r>
              <a:rPr lang="es-ES" dirty="0"/>
              <a:t>Proyecto LUCA: Agosto 2017- Enero 2018; 600 horas.</a:t>
            </a:r>
          </a:p>
          <a:p>
            <a:endParaRPr lang="es-ES" dirty="0"/>
          </a:p>
          <a:p>
            <a:endParaRPr lang="es-ES" dirty="0"/>
          </a:p>
        </p:txBody>
      </p:sp>
      <p:sp>
        <p:nvSpPr>
          <p:cNvPr id="4" name="Diagrama de flujo: conector 3">
            <a:extLst>
              <a:ext uri="{FF2B5EF4-FFF2-40B4-BE49-F238E27FC236}">
                <a16:creationId xmlns:a16="http://schemas.microsoft.com/office/drawing/2014/main" id="{801DD114-450D-453E-8249-BA48B8BDE856}"/>
              </a:ext>
            </a:extLst>
          </p:cNvPr>
          <p:cNvSpPr/>
          <p:nvPr/>
        </p:nvSpPr>
        <p:spPr>
          <a:xfrm>
            <a:off x="9942636" y="511727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5" name="Diagrama de flujo: conector 4">
            <a:extLst>
              <a:ext uri="{FF2B5EF4-FFF2-40B4-BE49-F238E27FC236}">
                <a16:creationId xmlns:a16="http://schemas.microsoft.com/office/drawing/2014/main" id="{C6CEB266-39A5-4801-990D-8F2785743264}"/>
              </a:ext>
            </a:extLst>
          </p:cNvPr>
          <p:cNvSpPr/>
          <p:nvPr/>
        </p:nvSpPr>
        <p:spPr>
          <a:xfrm>
            <a:off x="10096871" y="511728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6" name="Diagrama de flujo: conector 5">
            <a:extLst>
              <a:ext uri="{FF2B5EF4-FFF2-40B4-BE49-F238E27FC236}">
                <a16:creationId xmlns:a16="http://schemas.microsoft.com/office/drawing/2014/main" id="{AA6A72CE-CAA8-4F88-BBD2-64B719CA6E75}"/>
              </a:ext>
            </a:extLst>
          </p:cNvPr>
          <p:cNvSpPr/>
          <p:nvPr/>
        </p:nvSpPr>
        <p:spPr>
          <a:xfrm>
            <a:off x="10251106" y="511728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7" name="Diagrama de flujo: conector 6">
            <a:extLst>
              <a:ext uri="{FF2B5EF4-FFF2-40B4-BE49-F238E27FC236}">
                <a16:creationId xmlns:a16="http://schemas.microsoft.com/office/drawing/2014/main" id="{BB256310-3D67-4C81-9884-5BDAB9B3BCB3}"/>
              </a:ext>
            </a:extLst>
          </p:cNvPr>
          <p:cNvSpPr/>
          <p:nvPr/>
        </p:nvSpPr>
        <p:spPr>
          <a:xfrm>
            <a:off x="10405341" y="511727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8" name="Diagrama de flujo: conector 7">
            <a:extLst>
              <a:ext uri="{FF2B5EF4-FFF2-40B4-BE49-F238E27FC236}">
                <a16:creationId xmlns:a16="http://schemas.microsoft.com/office/drawing/2014/main" id="{BB0A9A2C-7130-4204-B829-AD90E920C8CE}"/>
              </a:ext>
            </a:extLst>
          </p:cNvPr>
          <p:cNvSpPr/>
          <p:nvPr/>
        </p:nvSpPr>
        <p:spPr>
          <a:xfrm>
            <a:off x="10559576" y="511726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9" name="Diagrama de flujo: conector 8">
            <a:extLst>
              <a:ext uri="{FF2B5EF4-FFF2-40B4-BE49-F238E27FC236}">
                <a16:creationId xmlns:a16="http://schemas.microsoft.com/office/drawing/2014/main" id="{116AB4A1-18E5-4901-B2B4-45ECFA1D0674}"/>
              </a:ext>
            </a:extLst>
          </p:cNvPr>
          <p:cNvSpPr/>
          <p:nvPr/>
        </p:nvSpPr>
        <p:spPr>
          <a:xfrm>
            <a:off x="10713811" y="511725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0" name="Diagrama de flujo: conector 9">
            <a:extLst>
              <a:ext uri="{FF2B5EF4-FFF2-40B4-BE49-F238E27FC236}">
                <a16:creationId xmlns:a16="http://schemas.microsoft.com/office/drawing/2014/main" id="{4BAC3761-FAEB-4B47-A67E-3D3241DF3F52}"/>
              </a:ext>
            </a:extLst>
          </p:cNvPr>
          <p:cNvSpPr/>
          <p:nvPr/>
        </p:nvSpPr>
        <p:spPr>
          <a:xfrm>
            <a:off x="10868046" y="511724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1" name="Diagrama de flujo: conector 10">
            <a:extLst>
              <a:ext uri="{FF2B5EF4-FFF2-40B4-BE49-F238E27FC236}">
                <a16:creationId xmlns:a16="http://schemas.microsoft.com/office/drawing/2014/main" id="{74561070-719E-4C08-83CC-7E38016A3F11}"/>
              </a:ext>
            </a:extLst>
          </p:cNvPr>
          <p:cNvSpPr/>
          <p:nvPr/>
        </p:nvSpPr>
        <p:spPr>
          <a:xfrm>
            <a:off x="11022281" y="506961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5D00CD54-7F35-422E-97AE-399EC363010F}"/>
              </a:ext>
            </a:extLst>
          </p:cNvPr>
          <p:cNvSpPr txBox="1"/>
          <p:nvPr/>
        </p:nvSpPr>
        <p:spPr>
          <a:xfrm>
            <a:off x="2700335" y="3565436"/>
            <a:ext cx="6852290" cy="1200329"/>
          </a:xfrm>
          <a:prstGeom prst="rect">
            <a:avLst/>
          </a:prstGeom>
          <a:solidFill>
            <a:schemeClr val="bg1"/>
          </a:solidFill>
          <a:ln w="38100" cap="rnd" cmpd="sng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s-ES" sz="2400" dirty="0"/>
              <a:t>El objetivo general del Trabajo de Fin de Grado es integrar el concepto de </a:t>
            </a:r>
            <a:r>
              <a:rPr lang="es-ES" sz="2400" i="1" dirty="0"/>
              <a:t>proceso </a:t>
            </a:r>
            <a:r>
              <a:rPr lang="es-ES" sz="2400" dirty="0"/>
              <a:t>en el producto LUCA.</a:t>
            </a:r>
            <a:endParaRPr lang="es-ES" sz="2400" i="1" dirty="0"/>
          </a:p>
          <a:p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val="24359838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E4AA2C-AA10-47DF-AB1F-6068109AD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Conector </a:t>
            </a:r>
            <a:r>
              <a:rPr lang="es-ES" dirty="0" err="1"/>
              <a:t>Javascript</a:t>
            </a:r>
            <a:endParaRPr lang="es-ES" dirty="0"/>
          </a:p>
        </p:txBody>
      </p:sp>
      <p:sp>
        <p:nvSpPr>
          <p:cNvPr id="4" name="Diagrama de flujo: conector 3">
            <a:extLst>
              <a:ext uri="{FF2B5EF4-FFF2-40B4-BE49-F238E27FC236}">
                <a16:creationId xmlns:a16="http://schemas.microsoft.com/office/drawing/2014/main" id="{5BF09AD6-FAA7-4249-A7A4-9451283F2975}"/>
              </a:ext>
            </a:extLst>
          </p:cNvPr>
          <p:cNvSpPr/>
          <p:nvPr/>
        </p:nvSpPr>
        <p:spPr>
          <a:xfrm>
            <a:off x="9942636" y="511727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5" name="Diagrama de flujo: conector 4">
            <a:extLst>
              <a:ext uri="{FF2B5EF4-FFF2-40B4-BE49-F238E27FC236}">
                <a16:creationId xmlns:a16="http://schemas.microsoft.com/office/drawing/2014/main" id="{61225513-BFBB-438E-A4FE-23FE7127919C}"/>
              </a:ext>
            </a:extLst>
          </p:cNvPr>
          <p:cNvSpPr/>
          <p:nvPr/>
        </p:nvSpPr>
        <p:spPr>
          <a:xfrm>
            <a:off x="10096871" y="511728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6" name="Diagrama de flujo: conector 5">
            <a:extLst>
              <a:ext uri="{FF2B5EF4-FFF2-40B4-BE49-F238E27FC236}">
                <a16:creationId xmlns:a16="http://schemas.microsoft.com/office/drawing/2014/main" id="{8B74BCD5-39E2-4AE0-B30D-F16FCCA53B2A}"/>
              </a:ext>
            </a:extLst>
          </p:cNvPr>
          <p:cNvSpPr/>
          <p:nvPr/>
        </p:nvSpPr>
        <p:spPr>
          <a:xfrm>
            <a:off x="10251106" y="511728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7" name="Diagrama de flujo: conector 6">
            <a:extLst>
              <a:ext uri="{FF2B5EF4-FFF2-40B4-BE49-F238E27FC236}">
                <a16:creationId xmlns:a16="http://schemas.microsoft.com/office/drawing/2014/main" id="{6E47946E-9098-4D13-9CA5-FF4CAD5F2B36}"/>
              </a:ext>
            </a:extLst>
          </p:cNvPr>
          <p:cNvSpPr/>
          <p:nvPr/>
        </p:nvSpPr>
        <p:spPr>
          <a:xfrm>
            <a:off x="10405341" y="511727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8" name="Diagrama de flujo: conector 7">
            <a:extLst>
              <a:ext uri="{FF2B5EF4-FFF2-40B4-BE49-F238E27FC236}">
                <a16:creationId xmlns:a16="http://schemas.microsoft.com/office/drawing/2014/main" id="{92FE0867-67D0-4E72-999A-6361AFEEDC36}"/>
              </a:ext>
            </a:extLst>
          </p:cNvPr>
          <p:cNvSpPr/>
          <p:nvPr/>
        </p:nvSpPr>
        <p:spPr>
          <a:xfrm>
            <a:off x="10559576" y="511726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9" name="Diagrama de flujo: conector 8">
            <a:extLst>
              <a:ext uri="{FF2B5EF4-FFF2-40B4-BE49-F238E27FC236}">
                <a16:creationId xmlns:a16="http://schemas.microsoft.com/office/drawing/2014/main" id="{12D470C3-E486-4986-B68D-6C9B5C7AF9CF}"/>
              </a:ext>
            </a:extLst>
          </p:cNvPr>
          <p:cNvSpPr/>
          <p:nvPr/>
        </p:nvSpPr>
        <p:spPr>
          <a:xfrm>
            <a:off x="10713811" y="511725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0" name="Diagrama de flujo: conector 9">
            <a:extLst>
              <a:ext uri="{FF2B5EF4-FFF2-40B4-BE49-F238E27FC236}">
                <a16:creationId xmlns:a16="http://schemas.microsoft.com/office/drawing/2014/main" id="{89B8C4E9-074C-4FB6-B019-10D28CEAF739}"/>
              </a:ext>
            </a:extLst>
          </p:cNvPr>
          <p:cNvSpPr/>
          <p:nvPr/>
        </p:nvSpPr>
        <p:spPr>
          <a:xfrm>
            <a:off x="10868046" y="511724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1" name="Diagrama de flujo: conector 10">
            <a:extLst>
              <a:ext uri="{FF2B5EF4-FFF2-40B4-BE49-F238E27FC236}">
                <a16:creationId xmlns:a16="http://schemas.microsoft.com/office/drawing/2014/main" id="{4006D4F4-90C1-4AF5-A2B3-7EAE8088742F}"/>
              </a:ext>
            </a:extLst>
          </p:cNvPr>
          <p:cNvSpPr/>
          <p:nvPr/>
        </p:nvSpPr>
        <p:spPr>
          <a:xfrm>
            <a:off x="11022281" y="506961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pic>
        <p:nvPicPr>
          <p:cNvPr id="15" name="Imagen 14" descr="Imagen que contiene captura de pantalla&#10;&#10;Descripción generada con confianza muy alta">
            <a:extLst>
              <a:ext uri="{FF2B5EF4-FFF2-40B4-BE49-F238E27FC236}">
                <a16:creationId xmlns:a16="http://schemas.microsoft.com/office/drawing/2014/main" id="{58499FCE-D95E-4517-894F-C9A1C2D254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429" b="29523"/>
          <a:stretch/>
        </p:blipFill>
        <p:spPr>
          <a:xfrm>
            <a:off x="374214" y="2528596"/>
            <a:ext cx="10577722" cy="3097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7544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Índice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dirty="0"/>
              <a:t>Objetivo General</a:t>
            </a:r>
          </a:p>
          <a:p>
            <a:r>
              <a:rPr lang="es-ES" dirty="0"/>
              <a:t>Proyecto LUCA</a:t>
            </a:r>
          </a:p>
          <a:p>
            <a:r>
              <a:rPr lang="es-ES" dirty="0"/>
              <a:t>Motivación TFG</a:t>
            </a:r>
          </a:p>
          <a:p>
            <a:r>
              <a:rPr lang="es-ES" dirty="0"/>
              <a:t>Objetivos del Proyecto</a:t>
            </a:r>
          </a:p>
          <a:p>
            <a:r>
              <a:rPr lang="es-ES" dirty="0"/>
              <a:t>Arquitectura</a:t>
            </a:r>
          </a:p>
          <a:p>
            <a:r>
              <a:rPr lang="es-ES" dirty="0"/>
              <a:t>Componente Genérico</a:t>
            </a:r>
          </a:p>
          <a:p>
            <a:pPr lvl="1"/>
            <a:r>
              <a:rPr lang="es-ES" dirty="0"/>
              <a:t>Editor Gráfico</a:t>
            </a:r>
          </a:p>
          <a:p>
            <a:pPr lvl="1"/>
            <a:r>
              <a:rPr lang="es-ES" dirty="0"/>
              <a:t>Conector</a:t>
            </a:r>
          </a:p>
          <a:p>
            <a:pPr lvl="1"/>
            <a:r>
              <a:rPr lang="es-E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Integración </a:t>
            </a:r>
            <a:r>
              <a:rPr lang="es-E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Vaadin</a:t>
            </a:r>
            <a:endParaRPr lang="es-E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s-ES" dirty="0"/>
              <a:t>Integración LUCA</a:t>
            </a:r>
          </a:p>
          <a:p>
            <a:r>
              <a:rPr lang="es-ES" dirty="0"/>
              <a:t>Ejecución de </a:t>
            </a:r>
            <a:r>
              <a:rPr lang="es-ES" i="1" dirty="0"/>
              <a:t>procesos</a:t>
            </a:r>
          </a:p>
          <a:p>
            <a:pPr lvl="1"/>
            <a:endParaRPr lang="es-ES" dirty="0"/>
          </a:p>
          <a:p>
            <a:pPr lvl="1"/>
            <a:endParaRPr lang="es-ES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7528774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5AD0F5-D431-4CF0-9AA4-E91852011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Integración </a:t>
            </a:r>
            <a:r>
              <a:rPr lang="es-ES" dirty="0" err="1"/>
              <a:t>Vaadin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F04E864-F0F7-4078-B170-CED53D5F91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Proyecto genérico que realiza las funciones de un </a:t>
            </a:r>
            <a:r>
              <a:rPr lang="es-ES" i="1" dirty="0"/>
              <a:t>Componente</a:t>
            </a:r>
            <a:r>
              <a:rPr lang="es-ES" dirty="0"/>
              <a:t> de </a:t>
            </a:r>
            <a:r>
              <a:rPr lang="es-ES" dirty="0" err="1"/>
              <a:t>Vaadin</a:t>
            </a:r>
            <a:r>
              <a:rPr lang="es-ES" dirty="0"/>
              <a:t>.</a:t>
            </a:r>
          </a:p>
          <a:p>
            <a:r>
              <a:rPr lang="es-ES" dirty="0"/>
              <a:t>Integra el Conector </a:t>
            </a:r>
            <a:r>
              <a:rPr lang="es-ES" dirty="0" err="1"/>
              <a:t>Javascript</a:t>
            </a:r>
            <a:r>
              <a:rPr lang="es-ES" dirty="0"/>
              <a:t> para utilizar el editor gráfico.</a:t>
            </a:r>
          </a:p>
        </p:txBody>
      </p:sp>
      <p:sp>
        <p:nvSpPr>
          <p:cNvPr id="4" name="Diagrama de flujo: conector 3">
            <a:extLst>
              <a:ext uri="{FF2B5EF4-FFF2-40B4-BE49-F238E27FC236}">
                <a16:creationId xmlns:a16="http://schemas.microsoft.com/office/drawing/2014/main" id="{01F21527-43D4-411B-8003-BB35512631C1}"/>
              </a:ext>
            </a:extLst>
          </p:cNvPr>
          <p:cNvSpPr/>
          <p:nvPr/>
        </p:nvSpPr>
        <p:spPr>
          <a:xfrm>
            <a:off x="9942636" y="511727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5" name="Diagrama de flujo: conector 4">
            <a:extLst>
              <a:ext uri="{FF2B5EF4-FFF2-40B4-BE49-F238E27FC236}">
                <a16:creationId xmlns:a16="http://schemas.microsoft.com/office/drawing/2014/main" id="{00B5B9D1-5D0C-4993-BF6A-CDCA1F869267}"/>
              </a:ext>
            </a:extLst>
          </p:cNvPr>
          <p:cNvSpPr/>
          <p:nvPr/>
        </p:nvSpPr>
        <p:spPr>
          <a:xfrm>
            <a:off x="10096871" y="511728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6" name="Diagrama de flujo: conector 5">
            <a:extLst>
              <a:ext uri="{FF2B5EF4-FFF2-40B4-BE49-F238E27FC236}">
                <a16:creationId xmlns:a16="http://schemas.microsoft.com/office/drawing/2014/main" id="{927D096C-789A-4576-91E0-B24AB700394A}"/>
              </a:ext>
            </a:extLst>
          </p:cNvPr>
          <p:cNvSpPr/>
          <p:nvPr/>
        </p:nvSpPr>
        <p:spPr>
          <a:xfrm>
            <a:off x="10251106" y="511728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7" name="Diagrama de flujo: conector 6">
            <a:extLst>
              <a:ext uri="{FF2B5EF4-FFF2-40B4-BE49-F238E27FC236}">
                <a16:creationId xmlns:a16="http://schemas.microsoft.com/office/drawing/2014/main" id="{B9B0E955-2092-498A-9BD0-4E28AE9A21DE}"/>
              </a:ext>
            </a:extLst>
          </p:cNvPr>
          <p:cNvSpPr/>
          <p:nvPr/>
        </p:nvSpPr>
        <p:spPr>
          <a:xfrm>
            <a:off x="10405341" y="511727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8" name="Diagrama de flujo: conector 7">
            <a:extLst>
              <a:ext uri="{FF2B5EF4-FFF2-40B4-BE49-F238E27FC236}">
                <a16:creationId xmlns:a16="http://schemas.microsoft.com/office/drawing/2014/main" id="{C2D0EAE8-8E39-476F-A5E8-CFF7FB18C791}"/>
              </a:ext>
            </a:extLst>
          </p:cNvPr>
          <p:cNvSpPr/>
          <p:nvPr/>
        </p:nvSpPr>
        <p:spPr>
          <a:xfrm>
            <a:off x="10559576" y="511726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9" name="Diagrama de flujo: conector 8">
            <a:extLst>
              <a:ext uri="{FF2B5EF4-FFF2-40B4-BE49-F238E27FC236}">
                <a16:creationId xmlns:a16="http://schemas.microsoft.com/office/drawing/2014/main" id="{7F7BA958-404F-4DB9-B439-B997FFD2CC4B}"/>
              </a:ext>
            </a:extLst>
          </p:cNvPr>
          <p:cNvSpPr/>
          <p:nvPr/>
        </p:nvSpPr>
        <p:spPr>
          <a:xfrm>
            <a:off x="10713811" y="511725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0" name="Diagrama de flujo: conector 9">
            <a:extLst>
              <a:ext uri="{FF2B5EF4-FFF2-40B4-BE49-F238E27FC236}">
                <a16:creationId xmlns:a16="http://schemas.microsoft.com/office/drawing/2014/main" id="{D8C51956-A954-4653-BA95-0D45E52E6B86}"/>
              </a:ext>
            </a:extLst>
          </p:cNvPr>
          <p:cNvSpPr/>
          <p:nvPr/>
        </p:nvSpPr>
        <p:spPr>
          <a:xfrm>
            <a:off x="10868046" y="511724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1" name="Diagrama de flujo: conector 10">
            <a:extLst>
              <a:ext uri="{FF2B5EF4-FFF2-40B4-BE49-F238E27FC236}">
                <a16:creationId xmlns:a16="http://schemas.microsoft.com/office/drawing/2014/main" id="{8CF3650B-87CB-45A9-94C0-143368D37ACE}"/>
              </a:ext>
            </a:extLst>
          </p:cNvPr>
          <p:cNvSpPr/>
          <p:nvPr/>
        </p:nvSpPr>
        <p:spPr>
          <a:xfrm>
            <a:off x="11022281" y="506961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29537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Índice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dirty="0"/>
              <a:t>Objetivo General</a:t>
            </a:r>
          </a:p>
          <a:p>
            <a:r>
              <a:rPr lang="es-ES" dirty="0"/>
              <a:t>Proyecto LUCA</a:t>
            </a:r>
          </a:p>
          <a:p>
            <a:r>
              <a:rPr lang="es-ES" dirty="0"/>
              <a:t>Motivación TFG</a:t>
            </a:r>
          </a:p>
          <a:p>
            <a:r>
              <a:rPr lang="es-ES" dirty="0"/>
              <a:t>Objetivos del Proyecto</a:t>
            </a:r>
          </a:p>
          <a:p>
            <a:r>
              <a:rPr lang="es-ES" dirty="0"/>
              <a:t>Arquitectura</a:t>
            </a:r>
          </a:p>
          <a:p>
            <a:r>
              <a:rPr lang="es-ES" dirty="0"/>
              <a:t>Componente Genérico</a:t>
            </a:r>
          </a:p>
          <a:p>
            <a:pPr lvl="1"/>
            <a:r>
              <a:rPr lang="es-ES" dirty="0"/>
              <a:t>Editor Gráfico</a:t>
            </a:r>
          </a:p>
          <a:p>
            <a:pPr lvl="1"/>
            <a:r>
              <a:rPr lang="es-ES" dirty="0"/>
              <a:t>Conector</a:t>
            </a:r>
          </a:p>
          <a:p>
            <a:pPr lvl="1"/>
            <a:r>
              <a:rPr lang="es-ES" dirty="0"/>
              <a:t>Integración </a:t>
            </a:r>
            <a:r>
              <a:rPr lang="es-ES" dirty="0" err="1"/>
              <a:t>Vaadin</a:t>
            </a:r>
            <a:endParaRPr lang="es-ES" dirty="0"/>
          </a:p>
          <a:p>
            <a:r>
              <a:rPr lang="es-E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Integración LUCA</a:t>
            </a:r>
          </a:p>
          <a:p>
            <a:r>
              <a:rPr lang="es-ES" dirty="0"/>
              <a:t>Ejecución de </a:t>
            </a:r>
            <a:r>
              <a:rPr lang="es-ES" i="1" dirty="0"/>
              <a:t>procesos</a:t>
            </a:r>
          </a:p>
          <a:p>
            <a:pPr lvl="1"/>
            <a:endParaRPr lang="es-ES" dirty="0"/>
          </a:p>
          <a:p>
            <a:pPr lvl="1"/>
            <a:endParaRPr lang="es-ES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0927073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F096A9-EDF3-4BB1-8B92-30998B1EE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Integración LUCA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210E3E5-9472-4D89-945C-B9A68EF1D3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Especificación gráfica de procesos.</a:t>
            </a:r>
          </a:p>
          <a:p>
            <a:r>
              <a:rPr lang="es-ES" dirty="0"/>
              <a:t>Gestión</a:t>
            </a:r>
            <a:r>
              <a:rPr lang="es-ES" i="1" dirty="0"/>
              <a:t> </a:t>
            </a:r>
            <a:r>
              <a:rPr lang="es-ES" dirty="0"/>
              <a:t>de los procesos.</a:t>
            </a:r>
          </a:p>
          <a:p>
            <a:pPr marL="0" indent="0">
              <a:buNone/>
            </a:pPr>
            <a:endParaRPr lang="es-ES" dirty="0"/>
          </a:p>
          <a:p>
            <a:endParaRPr lang="es-ES" dirty="0"/>
          </a:p>
        </p:txBody>
      </p:sp>
      <p:sp>
        <p:nvSpPr>
          <p:cNvPr id="4" name="Diagrama de flujo: conector 3">
            <a:extLst>
              <a:ext uri="{FF2B5EF4-FFF2-40B4-BE49-F238E27FC236}">
                <a16:creationId xmlns:a16="http://schemas.microsoft.com/office/drawing/2014/main" id="{69891ECC-8FB0-4410-8D79-D08B85F06AFF}"/>
              </a:ext>
            </a:extLst>
          </p:cNvPr>
          <p:cNvSpPr/>
          <p:nvPr/>
        </p:nvSpPr>
        <p:spPr>
          <a:xfrm>
            <a:off x="9942636" y="511727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5" name="Diagrama de flujo: conector 4">
            <a:extLst>
              <a:ext uri="{FF2B5EF4-FFF2-40B4-BE49-F238E27FC236}">
                <a16:creationId xmlns:a16="http://schemas.microsoft.com/office/drawing/2014/main" id="{FDCF5ABB-E335-4210-B93A-293D46C305AD}"/>
              </a:ext>
            </a:extLst>
          </p:cNvPr>
          <p:cNvSpPr/>
          <p:nvPr/>
        </p:nvSpPr>
        <p:spPr>
          <a:xfrm>
            <a:off x="10096871" y="511728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6" name="Diagrama de flujo: conector 5">
            <a:extLst>
              <a:ext uri="{FF2B5EF4-FFF2-40B4-BE49-F238E27FC236}">
                <a16:creationId xmlns:a16="http://schemas.microsoft.com/office/drawing/2014/main" id="{7CFBA235-FC36-40A0-83FA-6F3280451F13}"/>
              </a:ext>
            </a:extLst>
          </p:cNvPr>
          <p:cNvSpPr/>
          <p:nvPr/>
        </p:nvSpPr>
        <p:spPr>
          <a:xfrm>
            <a:off x="10251106" y="511728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7" name="Diagrama de flujo: conector 6">
            <a:extLst>
              <a:ext uri="{FF2B5EF4-FFF2-40B4-BE49-F238E27FC236}">
                <a16:creationId xmlns:a16="http://schemas.microsoft.com/office/drawing/2014/main" id="{6B2DFB8A-429A-40BC-A805-3F6B6B59A187}"/>
              </a:ext>
            </a:extLst>
          </p:cNvPr>
          <p:cNvSpPr/>
          <p:nvPr/>
        </p:nvSpPr>
        <p:spPr>
          <a:xfrm>
            <a:off x="10405341" y="511727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8" name="Diagrama de flujo: conector 7">
            <a:extLst>
              <a:ext uri="{FF2B5EF4-FFF2-40B4-BE49-F238E27FC236}">
                <a16:creationId xmlns:a16="http://schemas.microsoft.com/office/drawing/2014/main" id="{81CB61B3-BCA1-4DBC-86FB-62BB456B6FE5}"/>
              </a:ext>
            </a:extLst>
          </p:cNvPr>
          <p:cNvSpPr/>
          <p:nvPr/>
        </p:nvSpPr>
        <p:spPr>
          <a:xfrm>
            <a:off x="10559576" y="511726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9" name="Diagrama de flujo: conector 8">
            <a:extLst>
              <a:ext uri="{FF2B5EF4-FFF2-40B4-BE49-F238E27FC236}">
                <a16:creationId xmlns:a16="http://schemas.microsoft.com/office/drawing/2014/main" id="{E5F850A1-122E-46FE-951C-B5E45F7DB6A8}"/>
              </a:ext>
            </a:extLst>
          </p:cNvPr>
          <p:cNvSpPr/>
          <p:nvPr/>
        </p:nvSpPr>
        <p:spPr>
          <a:xfrm>
            <a:off x="10713811" y="511725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0" name="Diagrama de flujo: conector 9">
            <a:extLst>
              <a:ext uri="{FF2B5EF4-FFF2-40B4-BE49-F238E27FC236}">
                <a16:creationId xmlns:a16="http://schemas.microsoft.com/office/drawing/2014/main" id="{A70C5C18-1B09-4E3C-B8E4-BD3CEC3F8866}"/>
              </a:ext>
            </a:extLst>
          </p:cNvPr>
          <p:cNvSpPr/>
          <p:nvPr/>
        </p:nvSpPr>
        <p:spPr>
          <a:xfrm>
            <a:off x="10868046" y="511724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1" name="Diagrama de flujo: conector 10">
            <a:extLst>
              <a:ext uri="{FF2B5EF4-FFF2-40B4-BE49-F238E27FC236}">
                <a16:creationId xmlns:a16="http://schemas.microsoft.com/office/drawing/2014/main" id="{EB9568AA-27E7-40D5-9E32-665256FD625E}"/>
              </a:ext>
            </a:extLst>
          </p:cNvPr>
          <p:cNvSpPr/>
          <p:nvPr/>
        </p:nvSpPr>
        <p:spPr>
          <a:xfrm>
            <a:off x="11022281" y="506961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99465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arcador de contenido 4" descr="Imagen que contiene mapa, texto&#10;&#10;Descripción generada con confianza muy alta">
            <a:extLst>
              <a:ext uri="{FF2B5EF4-FFF2-40B4-BE49-F238E27FC236}">
                <a16:creationId xmlns:a16="http://schemas.microsoft.com/office/drawing/2014/main" id="{966C0D44-B068-48ED-B81C-4F2A337B05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325" y="393455"/>
            <a:ext cx="9023350" cy="5873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9769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Índice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dirty="0"/>
              <a:t>Objetivo General</a:t>
            </a:r>
          </a:p>
          <a:p>
            <a:r>
              <a:rPr lang="es-ES" dirty="0"/>
              <a:t>Proyecto LUCA</a:t>
            </a:r>
          </a:p>
          <a:p>
            <a:r>
              <a:rPr lang="es-ES" dirty="0"/>
              <a:t>Motivación TFG</a:t>
            </a:r>
          </a:p>
          <a:p>
            <a:r>
              <a:rPr lang="es-ES" dirty="0"/>
              <a:t>Objetivos del Proyecto</a:t>
            </a:r>
          </a:p>
          <a:p>
            <a:r>
              <a:rPr lang="es-ES" dirty="0"/>
              <a:t>Arquitectura</a:t>
            </a:r>
          </a:p>
          <a:p>
            <a:r>
              <a:rPr lang="es-ES" dirty="0"/>
              <a:t>Componente Genérico</a:t>
            </a:r>
          </a:p>
          <a:p>
            <a:pPr lvl="1"/>
            <a:r>
              <a:rPr lang="es-ES" dirty="0"/>
              <a:t>Editor Gráfico</a:t>
            </a:r>
          </a:p>
          <a:p>
            <a:pPr lvl="1"/>
            <a:r>
              <a:rPr lang="es-ES" dirty="0"/>
              <a:t>Conector</a:t>
            </a:r>
          </a:p>
          <a:p>
            <a:pPr lvl="1"/>
            <a:r>
              <a:rPr lang="es-ES" dirty="0"/>
              <a:t>Integración </a:t>
            </a:r>
            <a:r>
              <a:rPr lang="es-ES" dirty="0" err="1"/>
              <a:t>Vaadin</a:t>
            </a:r>
            <a:endParaRPr lang="es-ES" dirty="0"/>
          </a:p>
          <a:p>
            <a:r>
              <a:rPr lang="es-ES" dirty="0"/>
              <a:t>Integración LUCA</a:t>
            </a:r>
          </a:p>
          <a:p>
            <a:r>
              <a:rPr lang="es-E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Ejecución de </a:t>
            </a:r>
            <a:r>
              <a:rPr lang="es-ES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procesos</a:t>
            </a:r>
          </a:p>
          <a:p>
            <a:pPr lvl="1"/>
            <a:endParaRPr lang="es-ES" dirty="0"/>
          </a:p>
          <a:p>
            <a:pPr lvl="1"/>
            <a:endParaRPr lang="es-ES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038523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F38F9B1-D69F-46D5-98D7-0BCDEDDD8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Ejecución de Procesos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0C3494A-DDDA-4312-8CFD-2924FB1E13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Ejecución encadenada de las consultas.</a:t>
            </a:r>
          </a:p>
          <a:p>
            <a:r>
              <a:rPr lang="es-ES" dirty="0"/>
              <a:t>Comunicación progresiva del estado de la ejecución.</a:t>
            </a:r>
          </a:p>
          <a:p>
            <a:r>
              <a:rPr lang="es-ES" dirty="0"/>
              <a:t>Visualización gráfica del flujo. </a:t>
            </a:r>
          </a:p>
        </p:txBody>
      </p:sp>
      <p:sp>
        <p:nvSpPr>
          <p:cNvPr id="4" name="Diagrama de flujo: conector 3">
            <a:extLst>
              <a:ext uri="{FF2B5EF4-FFF2-40B4-BE49-F238E27FC236}">
                <a16:creationId xmlns:a16="http://schemas.microsoft.com/office/drawing/2014/main" id="{DD8FF926-C678-4B3C-84BA-A06E59D2097B}"/>
              </a:ext>
            </a:extLst>
          </p:cNvPr>
          <p:cNvSpPr/>
          <p:nvPr/>
        </p:nvSpPr>
        <p:spPr>
          <a:xfrm>
            <a:off x="9942636" y="511727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5" name="Diagrama de flujo: conector 4">
            <a:extLst>
              <a:ext uri="{FF2B5EF4-FFF2-40B4-BE49-F238E27FC236}">
                <a16:creationId xmlns:a16="http://schemas.microsoft.com/office/drawing/2014/main" id="{70910AD9-0C68-4FA2-A183-A1F2581FF93C}"/>
              </a:ext>
            </a:extLst>
          </p:cNvPr>
          <p:cNvSpPr/>
          <p:nvPr/>
        </p:nvSpPr>
        <p:spPr>
          <a:xfrm>
            <a:off x="10096871" y="511728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6" name="Diagrama de flujo: conector 5">
            <a:extLst>
              <a:ext uri="{FF2B5EF4-FFF2-40B4-BE49-F238E27FC236}">
                <a16:creationId xmlns:a16="http://schemas.microsoft.com/office/drawing/2014/main" id="{9F00B178-95CC-4CEB-88FE-9CB515A2B450}"/>
              </a:ext>
            </a:extLst>
          </p:cNvPr>
          <p:cNvSpPr/>
          <p:nvPr/>
        </p:nvSpPr>
        <p:spPr>
          <a:xfrm>
            <a:off x="10251106" y="511728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7" name="Diagrama de flujo: conector 6">
            <a:extLst>
              <a:ext uri="{FF2B5EF4-FFF2-40B4-BE49-F238E27FC236}">
                <a16:creationId xmlns:a16="http://schemas.microsoft.com/office/drawing/2014/main" id="{EFD8AC1E-2F35-4E31-B7D9-9BA8B1961BE2}"/>
              </a:ext>
            </a:extLst>
          </p:cNvPr>
          <p:cNvSpPr/>
          <p:nvPr/>
        </p:nvSpPr>
        <p:spPr>
          <a:xfrm>
            <a:off x="10405341" y="511727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8" name="Diagrama de flujo: conector 7">
            <a:extLst>
              <a:ext uri="{FF2B5EF4-FFF2-40B4-BE49-F238E27FC236}">
                <a16:creationId xmlns:a16="http://schemas.microsoft.com/office/drawing/2014/main" id="{C6111CF9-5979-494B-A150-83FE77F10B3F}"/>
              </a:ext>
            </a:extLst>
          </p:cNvPr>
          <p:cNvSpPr/>
          <p:nvPr/>
        </p:nvSpPr>
        <p:spPr>
          <a:xfrm>
            <a:off x="10559576" y="511726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9" name="Diagrama de flujo: conector 8">
            <a:extLst>
              <a:ext uri="{FF2B5EF4-FFF2-40B4-BE49-F238E27FC236}">
                <a16:creationId xmlns:a16="http://schemas.microsoft.com/office/drawing/2014/main" id="{E4260FC7-E434-4093-8712-0B279029551F}"/>
              </a:ext>
            </a:extLst>
          </p:cNvPr>
          <p:cNvSpPr/>
          <p:nvPr/>
        </p:nvSpPr>
        <p:spPr>
          <a:xfrm>
            <a:off x="10713811" y="511725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0" name="Diagrama de flujo: conector 9">
            <a:extLst>
              <a:ext uri="{FF2B5EF4-FFF2-40B4-BE49-F238E27FC236}">
                <a16:creationId xmlns:a16="http://schemas.microsoft.com/office/drawing/2014/main" id="{D5C4E8FA-08AD-464B-B147-04BC3A5AC763}"/>
              </a:ext>
            </a:extLst>
          </p:cNvPr>
          <p:cNvSpPr/>
          <p:nvPr/>
        </p:nvSpPr>
        <p:spPr>
          <a:xfrm>
            <a:off x="10868046" y="511724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1" name="Diagrama de flujo: conector 10">
            <a:extLst>
              <a:ext uri="{FF2B5EF4-FFF2-40B4-BE49-F238E27FC236}">
                <a16:creationId xmlns:a16="http://schemas.microsoft.com/office/drawing/2014/main" id="{26587368-EFD5-44A6-A2B8-20BFAC1108C3}"/>
              </a:ext>
            </a:extLst>
          </p:cNvPr>
          <p:cNvSpPr/>
          <p:nvPr/>
        </p:nvSpPr>
        <p:spPr>
          <a:xfrm>
            <a:off x="11022281" y="506961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232686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9287869-97B2-4EFC-B85D-0CB43C8B0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Pruebas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AF0E4CE-2A2B-4DAC-AC09-32FE0C4C3D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3785114" cy="4023360"/>
          </a:xfrm>
        </p:spPr>
        <p:txBody>
          <a:bodyPr/>
          <a:lstStyle/>
          <a:p>
            <a:r>
              <a:rPr lang="es-ES" dirty="0"/>
              <a:t>Unitarias</a:t>
            </a:r>
          </a:p>
          <a:p>
            <a:r>
              <a:rPr lang="es-ES" dirty="0"/>
              <a:t>Editor gráfico.	</a:t>
            </a:r>
          </a:p>
          <a:p>
            <a:r>
              <a:rPr lang="es-ES" dirty="0"/>
              <a:t>Componente genérico.</a:t>
            </a:r>
          </a:p>
          <a:p>
            <a:endParaRPr lang="es-ES" dirty="0"/>
          </a:p>
          <a:p>
            <a:r>
              <a:rPr lang="es-ES" dirty="0"/>
              <a:t>Capa de Servicios de los Procesos</a:t>
            </a:r>
          </a:p>
        </p:txBody>
      </p:sp>
      <p:sp>
        <p:nvSpPr>
          <p:cNvPr id="4" name="Diagrama de flujo: conector 3">
            <a:extLst>
              <a:ext uri="{FF2B5EF4-FFF2-40B4-BE49-F238E27FC236}">
                <a16:creationId xmlns:a16="http://schemas.microsoft.com/office/drawing/2014/main" id="{9948E98C-D22B-4B4A-A319-F551E810798A}"/>
              </a:ext>
            </a:extLst>
          </p:cNvPr>
          <p:cNvSpPr/>
          <p:nvPr/>
        </p:nvSpPr>
        <p:spPr>
          <a:xfrm>
            <a:off x="9942636" y="511727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5" name="Diagrama de flujo: conector 4">
            <a:extLst>
              <a:ext uri="{FF2B5EF4-FFF2-40B4-BE49-F238E27FC236}">
                <a16:creationId xmlns:a16="http://schemas.microsoft.com/office/drawing/2014/main" id="{BBD663C8-6A4E-41A0-B2E8-D976379EECA4}"/>
              </a:ext>
            </a:extLst>
          </p:cNvPr>
          <p:cNvSpPr/>
          <p:nvPr/>
        </p:nvSpPr>
        <p:spPr>
          <a:xfrm>
            <a:off x="10096871" y="511728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6" name="Diagrama de flujo: conector 5">
            <a:extLst>
              <a:ext uri="{FF2B5EF4-FFF2-40B4-BE49-F238E27FC236}">
                <a16:creationId xmlns:a16="http://schemas.microsoft.com/office/drawing/2014/main" id="{78A9A88E-6259-44FB-97E9-8299A523463F}"/>
              </a:ext>
            </a:extLst>
          </p:cNvPr>
          <p:cNvSpPr/>
          <p:nvPr/>
        </p:nvSpPr>
        <p:spPr>
          <a:xfrm>
            <a:off x="10251106" y="511728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7" name="Diagrama de flujo: conector 6">
            <a:extLst>
              <a:ext uri="{FF2B5EF4-FFF2-40B4-BE49-F238E27FC236}">
                <a16:creationId xmlns:a16="http://schemas.microsoft.com/office/drawing/2014/main" id="{6375E80C-B3D3-45C4-B880-CBDD291AE30E}"/>
              </a:ext>
            </a:extLst>
          </p:cNvPr>
          <p:cNvSpPr/>
          <p:nvPr/>
        </p:nvSpPr>
        <p:spPr>
          <a:xfrm>
            <a:off x="10405341" y="511727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8" name="Diagrama de flujo: conector 7">
            <a:extLst>
              <a:ext uri="{FF2B5EF4-FFF2-40B4-BE49-F238E27FC236}">
                <a16:creationId xmlns:a16="http://schemas.microsoft.com/office/drawing/2014/main" id="{014A22E9-E63A-4606-86E3-5F749D8745E6}"/>
              </a:ext>
            </a:extLst>
          </p:cNvPr>
          <p:cNvSpPr/>
          <p:nvPr/>
        </p:nvSpPr>
        <p:spPr>
          <a:xfrm>
            <a:off x="10559576" y="511726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9" name="Diagrama de flujo: conector 8">
            <a:extLst>
              <a:ext uri="{FF2B5EF4-FFF2-40B4-BE49-F238E27FC236}">
                <a16:creationId xmlns:a16="http://schemas.microsoft.com/office/drawing/2014/main" id="{31861315-E7CC-4A34-9BB4-003F5D83AB96}"/>
              </a:ext>
            </a:extLst>
          </p:cNvPr>
          <p:cNvSpPr/>
          <p:nvPr/>
        </p:nvSpPr>
        <p:spPr>
          <a:xfrm>
            <a:off x="10713811" y="511725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0" name="Diagrama de flujo: conector 9">
            <a:extLst>
              <a:ext uri="{FF2B5EF4-FFF2-40B4-BE49-F238E27FC236}">
                <a16:creationId xmlns:a16="http://schemas.microsoft.com/office/drawing/2014/main" id="{D50D124F-B71E-43EB-8E73-D9E5DEE78E03}"/>
              </a:ext>
            </a:extLst>
          </p:cNvPr>
          <p:cNvSpPr/>
          <p:nvPr/>
        </p:nvSpPr>
        <p:spPr>
          <a:xfrm>
            <a:off x="10868046" y="511724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1" name="Diagrama de flujo: conector 10">
            <a:extLst>
              <a:ext uri="{FF2B5EF4-FFF2-40B4-BE49-F238E27FC236}">
                <a16:creationId xmlns:a16="http://schemas.microsoft.com/office/drawing/2014/main" id="{6541FBA3-9120-4842-94CE-F5F02F1FADDF}"/>
              </a:ext>
            </a:extLst>
          </p:cNvPr>
          <p:cNvSpPr/>
          <p:nvPr/>
        </p:nvSpPr>
        <p:spPr>
          <a:xfrm>
            <a:off x="11022281" y="506961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3" name="Cerrar llave 12">
            <a:extLst>
              <a:ext uri="{FF2B5EF4-FFF2-40B4-BE49-F238E27FC236}">
                <a16:creationId xmlns:a16="http://schemas.microsoft.com/office/drawing/2014/main" id="{E62DACF1-FE6B-424D-8E60-3FA554FE8356}"/>
              </a:ext>
            </a:extLst>
          </p:cNvPr>
          <p:cNvSpPr/>
          <p:nvPr/>
        </p:nvSpPr>
        <p:spPr>
          <a:xfrm>
            <a:off x="5603846" y="1845734"/>
            <a:ext cx="377505" cy="1291749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52C516B5-D76B-4F89-A326-BA4BD5A892FB}"/>
              </a:ext>
            </a:extLst>
          </p:cNvPr>
          <p:cNvSpPr txBox="1"/>
          <p:nvPr/>
        </p:nvSpPr>
        <p:spPr>
          <a:xfrm>
            <a:off x="6210651" y="2168442"/>
            <a:ext cx="20972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Pruebas Sistemáticas</a:t>
            </a:r>
          </a:p>
        </p:txBody>
      </p:sp>
      <p:sp>
        <p:nvSpPr>
          <p:cNvPr id="15" name="Cerrar llave 14">
            <a:extLst>
              <a:ext uri="{FF2B5EF4-FFF2-40B4-BE49-F238E27FC236}">
                <a16:creationId xmlns:a16="http://schemas.microsoft.com/office/drawing/2014/main" id="{6D267C08-3975-4529-A85E-A6BE43F42415}"/>
              </a:ext>
            </a:extLst>
          </p:cNvPr>
          <p:cNvSpPr/>
          <p:nvPr/>
        </p:nvSpPr>
        <p:spPr>
          <a:xfrm>
            <a:off x="5603846" y="3626717"/>
            <a:ext cx="377505" cy="46139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0AA39A6E-778C-48FE-A237-E98F8481184C}"/>
              </a:ext>
            </a:extLst>
          </p:cNvPr>
          <p:cNvSpPr txBox="1"/>
          <p:nvPr/>
        </p:nvSpPr>
        <p:spPr>
          <a:xfrm>
            <a:off x="6095999" y="3534248"/>
            <a:ext cx="23433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Pruebas Sistemáticas </a:t>
            </a:r>
            <a:r>
              <a:rPr lang="es-ES"/>
              <a:t>y Automatizadas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363126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A4107EC-86B4-40CF-9A8E-A557F92F8A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Conclusiones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EBE750A-B8B7-48D8-9D83-3BD60F8371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Especificación gráfica de procesos.</a:t>
            </a:r>
          </a:p>
          <a:p>
            <a:r>
              <a:rPr lang="es-ES" dirty="0"/>
              <a:t>Integración en LUCA.</a:t>
            </a:r>
          </a:p>
          <a:p>
            <a:r>
              <a:rPr lang="es-ES" dirty="0"/>
              <a:t>Ejecución de procesos.</a:t>
            </a:r>
          </a:p>
          <a:p>
            <a:r>
              <a:rPr lang="es-ES" dirty="0"/>
              <a:t>Funciones adicionales:</a:t>
            </a:r>
          </a:p>
          <a:p>
            <a:pPr lvl="1"/>
            <a:r>
              <a:rPr lang="es-ES" dirty="0"/>
              <a:t>Ejecución paso a paso de los procesos.</a:t>
            </a:r>
          </a:p>
          <a:p>
            <a:pPr lvl="1"/>
            <a:r>
              <a:rPr lang="es-ES" dirty="0"/>
              <a:t>Flujos de ejecución alternativos (</a:t>
            </a:r>
            <a:r>
              <a:rPr lang="es-ES" i="1" dirty="0" err="1"/>
              <a:t>ifs</a:t>
            </a:r>
            <a:r>
              <a:rPr lang="es-ES" dirty="0"/>
              <a:t>).</a:t>
            </a:r>
          </a:p>
          <a:p>
            <a:pPr lvl="1"/>
            <a:r>
              <a:rPr lang="es-ES" dirty="0"/>
              <a:t>Comprobación de compatibilidad de tipos entre conexiones.</a:t>
            </a:r>
          </a:p>
        </p:txBody>
      </p:sp>
    </p:spTree>
    <p:extLst>
      <p:ext uri="{BB962C8B-B14F-4D97-AF65-F5344CB8AC3E}">
        <p14:creationId xmlns:p14="http://schemas.microsoft.com/office/powerpoint/2010/main" val="1189225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Índice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dirty="0"/>
              <a:t>Objetivo General</a:t>
            </a:r>
          </a:p>
          <a:p>
            <a:r>
              <a:rPr lang="es-E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Proyecto LUCA</a:t>
            </a:r>
          </a:p>
          <a:p>
            <a:r>
              <a:rPr lang="es-ES" dirty="0"/>
              <a:t>Motivación TFG</a:t>
            </a:r>
          </a:p>
          <a:p>
            <a:r>
              <a:rPr lang="es-ES" dirty="0"/>
              <a:t>Objetivos del Proyecto</a:t>
            </a:r>
          </a:p>
          <a:p>
            <a:r>
              <a:rPr lang="es-ES" dirty="0"/>
              <a:t>Arquitectura</a:t>
            </a:r>
          </a:p>
          <a:p>
            <a:r>
              <a:rPr lang="es-ES" dirty="0"/>
              <a:t>Componente Genérico</a:t>
            </a:r>
          </a:p>
          <a:p>
            <a:pPr lvl="1"/>
            <a:r>
              <a:rPr lang="es-ES" dirty="0"/>
              <a:t>Editor Gráfico</a:t>
            </a:r>
          </a:p>
          <a:p>
            <a:pPr lvl="1"/>
            <a:r>
              <a:rPr lang="es-ES" dirty="0"/>
              <a:t>Conector</a:t>
            </a:r>
          </a:p>
          <a:p>
            <a:pPr lvl="1"/>
            <a:r>
              <a:rPr lang="es-ES" dirty="0"/>
              <a:t>Integración </a:t>
            </a:r>
            <a:r>
              <a:rPr lang="es-ES" dirty="0" err="1"/>
              <a:t>Vaadin</a:t>
            </a:r>
            <a:endParaRPr lang="es-ES" dirty="0"/>
          </a:p>
          <a:p>
            <a:r>
              <a:rPr lang="es-ES" dirty="0"/>
              <a:t>Integración LUCA</a:t>
            </a:r>
          </a:p>
          <a:p>
            <a:r>
              <a:rPr lang="es-ES" dirty="0"/>
              <a:t>Ejecución de </a:t>
            </a:r>
            <a:r>
              <a:rPr lang="es-ES" i="1" dirty="0"/>
              <a:t>procesos</a:t>
            </a:r>
          </a:p>
          <a:p>
            <a:pPr lvl="1"/>
            <a:endParaRPr lang="es-ES" dirty="0"/>
          </a:p>
          <a:p>
            <a:pPr lvl="1"/>
            <a:endParaRPr lang="es-ES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325225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1F44C8-6E64-4275-A153-584A50C09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Trabajos Futuros</a:t>
            </a:r>
          </a:p>
        </p:txBody>
      </p:sp>
      <p:pic>
        <p:nvPicPr>
          <p:cNvPr id="4" name="Imagen 3" descr="Imagen que contiene captura de pantalla&#10;&#10;Descripción generada con confianza alta">
            <a:extLst>
              <a:ext uri="{FF2B5EF4-FFF2-40B4-BE49-F238E27FC236}">
                <a16:creationId xmlns:a16="http://schemas.microsoft.com/office/drawing/2014/main" id="{81AA827E-66BC-4192-851A-EE58ECB6BD6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000" b="8149"/>
          <a:stretch/>
        </p:blipFill>
        <p:spPr>
          <a:xfrm>
            <a:off x="1524000" y="2146300"/>
            <a:ext cx="9144000" cy="389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88020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FE2B617-F082-4C8F-9C46-05273E7B9294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4741279"/>
            <a:ext cx="10515600" cy="1460500"/>
          </a:xfrm>
        </p:spPr>
        <p:txBody>
          <a:bodyPr/>
          <a:lstStyle/>
          <a:p>
            <a:pPr marL="0" indent="0" algn="ctr">
              <a:buNone/>
            </a:pPr>
            <a:r>
              <a:rPr lang="es-ES" dirty="0"/>
              <a:t>Ignacio Agüero Salcines</a:t>
            </a:r>
          </a:p>
          <a:p>
            <a:pPr marL="0" indent="0" algn="ctr">
              <a:buNone/>
            </a:pPr>
            <a:r>
              <a:rPr lang="es-ES" dirty="0"/>
              <a:t>Correo electrónico: nacho.aguero1995@gmail.com</a:t>
            </a:r>
          </a:p>
        </p:txBody>
      </p:sp>
      <p:sp>
        <p:nvSpPr>
          <p:cNvPr id="4" name="Subtítulo 2">
            <a:extLst>
              <a:ext uri="{FF2B5EF4-FFF2-40B4-BE49-F238E27FC236}">
                <a16:creationId xmlns:a16="http://schemas.microsoft.com/office/drawing/2014/main" id="{A581AEE8-DA1C-4DB8-BF5A-E5A664F5DDE0}"/>
              </a:ext>
            </a:extLst>
          </p:cNvPr>
          <p:cNvSpPr txBox="1">
            <a:spLocks/>
          </p:cNvSpPr>
          <p:nvPr/>
        </p:nvSpPr>
        <p:spPr>
          <a:xfrm>
            <a:off x="1524000" y="3429000"/>
            <a:ext cx="9144000" cy="5421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(Graphical Specification of Data Recovery Processes in LUCA) </a:t>
            </a:r>
            <a:endParaRPr lang="es-ES" dirty="0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D5948A46-E61E-4825-8DA7-2DC690CA0A34}"/>
              </a:ext>
            </a:extLst>
          </p:cNvPr>
          <p:cNvSpPr txBox="1">
            <a:spLocks/>
          </p:cNvSpPr>
          <p:nvPr/>
        </p:nvSpPr>
        <p:spPr>
          <a:xfrm>
            <a:off x="1524000" y="656221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5400" dirty="0"/>
              <a:t>Especificación Gráfica de Procesos de Recuperación de Datos en LUCA</a:t>
            </a:r>
          </a:p>
        </p:txBody>
      </p:sp>
      <p:pic>
        <p:nvPicPr>
          <p:cNvPr id="8" name="Picture 2" descr="logoUnicanGrande">
            <a:extLst>
              <a:ext uri="{FF2B5EF4-FFF2-40B4-BE49-F238E27FC236}">
                <a16:creationId xmlns:a16="http://schemas.microsoft.com/office/drawing/2014/main" id="{53CB8D41-7752-43E0-8727-7A0DECDD31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633" y="340665"/>
            <a:ext cx="1170894" cy="11891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AA4C196C-2EDF-49BF-AD8E-B00C6129A4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0789" y="137466"/>
            <a:ext cx="1615134" cy="1615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4869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sulta2">
            <a:hlinkClick r:id="" action="ppaction://media"/>
            <a:extLst>
              <a:ext uri="{FF2B5EF4-FFF2-40B4-BE49-F238E27FC236}">
                <a16:creationId xmlns:a16="http://schemas.microsoft.com/office/drawing/2014/main" id="{50E996A1-DEAB-4278-8F4E-2B2A8E53C364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6652"/>
                </p14:media>
              </p:ext>
            </p:extLst>
          </p:nvPr>
        </p:nvPicPr>
        <p:blipFill rotWithShape="1">
          <a:blip r:embed="rId4"/>
          <a:srcRect t="8549" b="8549"/>
          <a:stretch>
            <a:fillRect/>
          </a:stretch>
        </p:blipFill>
        <p:spPr>
          <a:xfrm>
            <a:off x="1219870" y="394283"/>
            <a:ext cx="9752259" cy="5485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991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80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Proyecto LUCA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097280" y="1829820"/>
            <a:ext cx="10515600" cy="4516452"/>
          </a:xfrm>
        </p:spPr>
        <p:txBody>
          <a:bodyPr>
            <a:normAutofit/>
          </a:bodyPr>
          <a:lstStyle/>
          <a:p>
            <a:r>
              <a:rPr lang="es-ES" dirty="0"/>
              <a:t>Centralizar el acceso a los recursos.</a:t>
            </a:r>
          </a:p>
          <a:p>
            <a:r>
              <a:rPr lang="es-ES" dirty="0"/>
              <a:t>Automatizar el proceso de recuperación de datos.</a:t>
            </a:r>
          </a:p>
          <a:p>
            <a:endParaRPr lang="es-ES" dirty="0"/>
          </a:p>
          <a:p>
            <a:r>
              <a:rPr lang="es-ES" dirty="0"/>
              <a:t>Dos roles usuario:</a:t>
            </a:r>
          </a:p>
          <a:p>
            <a:pPr lvl="1"/>
            <a:r>
              <a:rPr lang="es-ES" dirty="0"/>
              <a:t>Ejecutor de consultas</a:t>
            </a:r>
          </a:p>
          <a:p>
            <a:pPr lvl="1"/>
            <a:r>
              <a:rPr lang="es-ES" dirty="0"/>
              <a:t>Gestor de consultas</a:t>
            </a:r>
          </a:p>
          <a:p>
            <a:pPr lvl="1"/>
            <a:endParaRPr lang="es-ES" dirty="0"/>
          </a:p>
          <a:p>
            <a:endParaRPr lang="es-ES" dirty="0"/>
          </a:p>
        </p:txBody>
      </p:sp>
      <p:sp>
        <p:nvSpPr>
          <p:cNvPr id="4" name="Diagrama de flujo: conector 3">
            <a:extLst>
              <a:ext uri="{FF2B5EF4-FFF2-40B4-BE49-F238E27FC236}">
                <a16:creationId xmlns:a16="http://schemas.microsoft.com/office/drawing/2014/main" id="{9F2B089F-224F-4D54-89CE-D7E4CD61A92B}"/>
              </a:ext>
            </a:extLst>
          </p:cNvPr>
          <p:cNvSpPr/>
          <p:nvPr/>
        </p:nvSpPr>
        <p:spPr>
          <a:xfrm>
            <a:off x="9942636" y="511727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5" name="Diagrama de flujo: conector 4">
            <a:extLst>
              <a:ext uri="{FF2B5EF4-FFF2-40B4-BE49-F238E27FC236}">
                <a16:creationId xmlns:a16="http://schemas.microsoft.com/office/drawing/2014/main" id="{98C53959-70F6-4CB3-8E7D-133D5FB3368E}"/>
              </a:ext>
            </a:extLst>
          </p:cNvPr>
          <p:cNvSpPr/>
          <p:nvPr/>
        </p:nvSpPr>
        <p:spPr>
          <a:xfrm>
            <a:off x="10096871" y="511728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6" name="Diagrama de flujo: conector 5">
            <a:extLst>
              <a:ext uri="{FF2B5EF4-FFF2-40B4-BE49-F238E27FC236}">
                <a16:creationId xmlns:a16="http://schemas.microsoft.com/office/drawing/2014/main" id="{7862BBF7-B1B0-4398-B758-A7D2DEC38F6A}"/>
              </a:ext>
            </a:extLst>
          </p:cNvPr>
          <p:cNvSpPr/>
          <p:nvPr/>
        </p:nvSpPr>
        <p:spPr>
          <a:xfrm>
            <a:off x="10251106" y="511728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7" name="Diagrama de flujo: conector 6">
            <a:extLst>
              <a:ext uri="{FF2B5EF4-FFF2-40B4-BE49-F238E27FC236}">
                <a16:creationId xmlns:a16="http://schemas.microsoft.com/office/drawing/2014/main" id="{21A56919-E65E-4116-8291-A1D2B8C18317}"/>
              </a:ext>
            </a:extLst>
          </p:cNvPr>
          <p:cNvSpPr/>
          <p:nvPr/>
        </p:nvSpPr>
        <p:spPr>
          <a:xfrm>
            <a:off x="10405341" y="511727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8" name="Diagrama de flujo: conector 7">
            <a:extLst>
              <a:ext uri="{FF2B5EF4-FFF2-40B4-BE49-F238E27FC236}">
                <a16:creationId xmlns:a16="http://schemas.microsoft.com/office/drawing/2014/main" id="{8F962715-ACEC-4D51-A9DE-6E8BA1D37D04}"/>
              </a:ext>
            </a:extLst>
          </p:cNvPr>
          <p:cNvSpPr/>
          <p:nvPr/>
        </p:nvSpPr>
        <p:spPr>
          <a:xfrm>
            <a:off x="10559576" y="511726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9" name="Diagrama de flujo: conector 8">
            <a:extLst>
              <a:ext uri="{FF2B5EF4-FFF2-40B4-BE49-F238E27FC236}">
                <a16:creationId xmlns:a16="http://schemas.microsoft.com/office/drawing/2014/main" id="{085B623E-CFD3-4A76-A73C-3A2D8041C157}"/>
              </a:ext>
            </a:extLst>
          </p:cNvPr>
          <p:cNvSpPr/>
          <p:nvPr/>
        </p:nvSpPr>
        <p:spPr>
          <a:xfrm>
            <a:off x="10713811" y="511725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0" name="Diagrama de flujo: conector 9">
            <a:extLst>
              <a:ext uri="{FF2B5EF4-FFF2-40B4-BE49-F238E27FC236}">
                <a16:creationId xmlns:a16="http://schemas.microsoft.com/office/drawing/2014/main" id="{711E28D7-1153-419F-9163-5F02DDB8612A}"/>
              </a:ext>
            </a:extLst>
          </p:cNvPr>
          <p:cNvSpPr/>
          <p:nvPr/>
        </p:nvSpPr>
        <p:spPr>
          <a:xfrm>
            <a:off x="10868046" y="511724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1" name="Diagrama de flujo: conector 10">
            <a:extLst>
              <a:ext uri="{FF2B5EF4-FFF2-40B4-BE49-F238E27FC236}">
                <a16:creationId xmlns:a16="http://schemas.microsoft.com/office/drawing/2014/main" id="{76C76525-1D67-46FF-B8F7-CFD7A25A4450}"/>
              </a:ext>
            </a:extLst>
          </p:cNvPr>
          <p:cNvSpPr/>
          <p:nvPr/>
        </p:nvSpPr>
        <p:spPr>
          <a:xfrm>
            <a:off x="11022281" y="506961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91090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Índice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dirty="0"/>
              <a:t>Objetivo General</a:t>
            </a:r>
          </a:p>
          <a:p>
            <a:r>
              <a:rPr lang="es-ES" dirty="0"/>
              <a:t>Proyecto LUCA</a:t>
            </a:r>
          </a:p>
          <a:p>
            <a:r>
              <a:rPr lang="es-E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Motivación TFG</a:t>
            </a:r>
          </a:p>
          <a:p>
            <a:r>
              <a:rPr lang="es-ES" dirty="0"/>
              <a:t>Objetivos del Proyecto</a:t>
            </a:r>
          </a:p>
          <a:p>
            <a:r>
              <a:rPr lang="es-ES" dirty="0"/>
              <a:t>Arquitectura</a:t>
            </a:r>
          </a:p>
          <a:p>
            <a:r>
              <a:rPr lang="es-ES" dirty="0"/>
              <a:t>Componente Genérico</a:t>
            </a:r>
          </a:p>
          <a:p>
            <a:pPr lvl="1"/>
            <a:r>
              <a:rPr lang="es-ES" dirty="0"/>
              <a:t>Editor Gráfico</a:t>
            </a:r>
          </a:p>
          <a:p>
            <a:pPr lvl="1"/>
            <a:r>
              <a:rPr lang="es-ES" dirty="0"/>
              <a:t>Conector</a:t>
            </a:r>
          </a:p>
          <a:p>
            <a:pPr lvl="1"/>
            <a:r>
              <a:rPr lang="es-ES" dirty="0"/>
              <a:t>Integración </a:t>
            </a:r>
            <a:r>
              <a:rPr lang="es-ES" dirty="0" err="1"/>
              <a:t>Vaadin</a:t>
            </a:r>
            <a:endParaRPr lang="es-ES" dirty="0"/>
          </a:p>
          <a:p>
            <a:r>
              <a:rPr lang="es-ES" dirty="0"/>
              <a:t>Integración LUCA</a:t>
            </a:r>
          </a:p>
          <a:p>
            <a:r>
              <a:rPr lang="es-ES" dirty="0"/>
              <a:t>Ejecución de </a:t>
            </a:r>
            <a:r>
              <a:rPr lang="es-ES" i="1" dirty="0"/>
              <a:t>procesos</a:t>
            </a:r>
          </a:p>
          <a:p>
            <a:pPr lvl="1"/>
            <a:endParaRPr lang="es-ES" dirty="0"/>
          </a:p>
          <a:p>
            <a:pPr lvl="1"/>
            <a:endParaRPr lang="es-ES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207550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9761F0F-2D31-42D7-939F-961BF0337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Motivación TFG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DE1D74B2-9873-4F88-852C-A7D4D3969F7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10" t="13083" r="3441"/>
          <a:stretch/>
        </p:blipFill>
        <p:spPr>
          <a:xfrm>
            <a:off x="2955860" y="1828800"/>
            <a:ext cx="6280280" cy="4462165"/>
          </a:xfrm>
          <a:prstGeom prst="rect">
            <a:avLst/>
          </a:prstGeom>
        </p:spPr>
      </p:pic>
      <p:sp>
        <p:nvSpPr>
          <p:cNvPr id="4" name="Diagrama de flujo: conector 3">
            <a:extLst>
              <a:ext uri="{FF2B5EF4-FFF2-40B4-BE49-F238E27FC236}">
                <a16:creationId xmlns:a16="http://schemas.microsoft.com/office/drawing/2014/main" id="{EF4C80F4-3BEC-4131-B1F0-579C76D9E36C}"/>
              </a:ext>
            </a:extLst>
          </p:cNvPr>
          <p:cNvSpPr/>
          <p:nvPr/>
        </p:nvSpPr>
        <p:spPr>
          <a:xfrm>
            <a:off x="9942636" y="511727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5" name="Diagrama de flujo: conector 4">
            <a:extLst>
              <a:ext uri="{FF2B5EF4-FFF2-40B4-BE49-F238E27FC236}">
                <a16:creationId xmlns:a16="http://schemas.microsoft.com/office/drawing/2014/main" id="{E930C5B7-2761-4AA0-AEEC-D0EB7A53E819}"/>
              </a:ext>
            </a:extLst>
          </p:cNvPr>
          <p:cNvSpPr/>
          <p:nvPr/>
        </p:nvSpPr>
        <p:spPr>
          <a:xfrm>
            <a:off x="10096871" y="511728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6" name="Diagrama de flujo: conector 5">
            <a:extLst>
              <a:ext uri="{FF2B5EF4-FFF2-40B4-BE49-F238E27FC236}">
                <a16:creationId xmlns:a16="http://schemas.microsoft.com/office/drawing/2014/main" id="{57895340-516C-4C75-8B60-E5CFAD06A176}"/>
              </a:ext>
            </a:extLst>
          </p:cNvPr>
          <p:cNvSpPr/>
          <p:nvPr/>
        </p:nvSpPr>
        <p:spPr>
          <a:xfrm>
            <a:off x="10251106" y="511728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8" name="Diagrama de flujo: conector 7">
            <a:extLst>
              <a:ext uri="{FF2B5EF4-FFF2-40B4-BE49-F238E27FC236}">
                <a16:creationId xmlns:a16="http://schemas.microsoft.com/office/drawing/2014/main" id="{3E98D2E1-92A4-402D-A364-30713F8F70CA}"/>
              </a:ext>
            </a:extLst>
          </p:cNvPr>
          <p:cNvSpPr/>
          <p:nvPr/>
        </p:nvSpPr>
        <p:spPr>
          <a:xfrm>
            <a:off x="10405341" y="511727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9" name="Diagrama de flujo: conector 8">
            <a:extLst>
              <a:ext uri="{FF2B5EF4-FFF2-40B4-BE49-F238E27FC236}">
                <a16:creationId xmlns:a16="http://schemas.microsoft.com/office/drawing/2014/main" id="{D7A22326-F345-4B01-ADBF-0731552948D5}"/>
              </a:ext>
            </a:extLst>
          </p:cNvPr>
          <p:cNvSpPr/>
          <p:nvPr/>
        </p:nvSpPr>
        <p:spPr>
          <a:xfrm>
            <a:off x="10559576" y="511726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0" name="Diagrama de flujo: conector 9">
            <a:extLst>
              <a:ext uri="{FF2B5EF4-FFF2-40B4-BE49-F238E27FC236}">
                <a16:creationId xmlns:a16="http://schemas.microsoft.com/office/drawing/2014/main" id="{78E10597-3537-4795-8212-25B575226A73}"/>
              </a:ext>
            </a:extLst>
          </p:cNvPr>
          <p:cNvSpPr/>
          <p:nvPr/>
        </p:nvSpPr>
        <p:spPr>
          <a:xfrm>
            <a:off x="10713811" y="511725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1" name="Diagrama de flujo: conector 10">
            <a:extLst>
              <a:ext uri="{FF2B5EF4-FFF2-40B4-BE49-F238E27FC236}">
                <a16:creationId xmlns:a16="http://schemas.microsoft.com/office/drawing/2014/main" id="{CC8757B8-61E5-4B37-B67F-795B060FCD2C}"/>
              </a:ext>
            </a:extLst>
          </p:cNvPr>
          <p:cNvSpPr/>
          <p:nvPr/>
        </p:nvSpPr>
        <p:spPr>
          <a:xfrm>
            <a:off x="10868046" y="511724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2" name="Diagrama de flujo: conector 11">
            <a:extLst>
              <a:ext uri="{FF2B5EF4-FFF2-40B4-BE49-F238E27FC236}">
                <a16:creationId xmlns:a16="http://schemas.microsoft.com/office/drawing/2014/main" id="{7992AC65-1F1E-4B7E-AF81-48A20EA21CFE}"/>
              </a:ext>
            </a:extLst>
          </p:cNvPr>
          <p:cNvSpPr/>
          <p:nvPr/>
        </p:nvSpPr>
        <p:spPr>
          <a:xfrm>
            <a:off x="11022281" y="506961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87031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EE02B11E-B80A-43E7-9243-DA509D49963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803" b="23673"/>
          <a:stretch/>
        </p:blipFill>
        <p:spPr>
          <a:xfrm>
            <a:off x="313289" y="1303462"/>
            <a:ext cx="10776855" cy="4002832"/>
          </a:xfrm>
          <a:prstGeom prst="rect">
            <a:avLst/>
          </a:prstGeom>
        </p:spPr>
      </p:pic>
      <p:sp>
        <p:nvSpPr>
          <p:cNvPr id="3" name="Diagrama de flujo: conector 2">
            <a:extLst>
              <a:ext uri="{FF2B5EF4-FFF2-40B4-BE49-F238E27FC236}">
                <a16:creationId xmlns:a16="http://schemas.microsoft.com/office/drawing/2014/main" id="{3709DCD0-2541-42AB-9ED2-BBE1C2F3C612}"/>
              </a:ext>
            </a:extLst>
          </p:cNvPr>
          <p:cNvSpPr/>
          <p:nvPr/>
        </p:nvSpPr>
        <p:spPr>
          <a:xfrm>
            <a:off x="9942636" y="511727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4" name="Diagrama de flujo: conector 3">
            <a:extLst>
              <a:ext uri="{FF2B5EF4-FFF2-40B4-BE49-F238E27FC236}">
                <a16:creationId xmlns:a16="http://schemas.microsoft.com/office/drawing/2014/main" id="{61A33607-0A3A-46D9-907B-A1235943AB7D}"/>
              </a:ext>
            </a:extLst>
          </p:cNvPr>
          <p:cNvSpPr/>
          <p:nvPr/>
        </p:nvSpPr>
        <p:spPr>
          <a:xfrm>
            <a:off x="10096871" y="511728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6" name="Diagrama de flujo: conector 5">
            <a:extLst>
              <a:ext uri="{FF2B5EF4-FFF2-40B4-BE49-F238E27FC236}">
                <a16:creationId xmlns:a16="http://schemas.microsoft.com/office/drawing/2014/main" id="{5051282A-481E-49C7-8892-367AC58A7A4F}"/>
              </a:ext>
            </a:extLst>
          </p:cNvPr>
          <p:cNvSpPr/>
          <p:nvPr/>
        </p:nvSpPr>
        <p:spPr>
          <a:xfrm>
            <a:off x="10251106" y="511728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7" name="Diagrama de flujo: conector 6">
            <a:extLst>
              <a:ext uri="{FF2B5EF4-FFF2-40B4-BE49-F238E27FC236}">
                <a16:creationId xmlns:a16="http://schemas.microsoft.com/office/drawing/2014/main" id="{12575337-1ADE-4F07-BCCA-FA3CBD6CD229}"/>
              </a:ext>
            </a:extLst>
          </p:cNvPr>
          <p:cNvSpPr/>
          <p:nvPr/>
        </p:nvSpPr>
        <p:spPr>
          <a:xfrm>
            <a:off x="10405341" y="511727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8" name="Diagrama de flujo: conector 7">
            <a:extLst>
              <a:ext uri="{FF2B5EF4-FFF2-40B4-BE49-F238E27FC236}">
                <a16:creationId xmlns:a16="http://schemas.microsoft.com/office/drawing/2014/main" id="{1506309D-A585-44B6-9573-1046007BE01E}"/>
              </a:ext>
            </a:extLst>
          </p:cNvPr>
          <p:cNvSpPr/>
          <p:nvPr/>
        </p:nvSpPr>
        <p:spPr>
          <a:xfrm>
            <a:off x="10559576" y="511726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9" name="Diagrama de flujo: conector 8">
            <a:extLst>
              <a:ext uri="{FF2B5EF4-FFF2-40B4-BE49-F238E27FC236}">
                <a16:creationId xmlns:a16="http://schemas.microsoft.com/office/drawing/2014/main" id="{FB63BD94-E490-4D96-B577-6046DC0B827E}"/>
              </a:ext>
            </a:extLst>
          </p:cNvPr>
          <p:cNvSpPr/>
          <p:nvPr/>
        </p:nvSpPr>
        <p:spPr>
          <a:xfrm>
            <a:off x="10713811" y="511725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0" name="Diagrama de flujo: conector 9">
            <a:extLst>
              <a:ext uri="{FF2B5EF4-FFF2-40B4-BE49-F238E27FC236}">
                <a16:creationId xmlns:a16="http://schemas.microsoft.com/office/drawing/2014/main" id="{27ADBA02-C664-48A2-8D83-CBB3E3B42D8A}"/>
              </a:ext>
            </a:extLst>
          </p:cNvPr>
          <p:cNvSpPr/>
          <p:nvPr/>
        </p:nvSpPr>
        <p:spPr>
          <a:xfrm>
            <a:off x="10868046" y="511724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1" name="Diagrama de flujo: conector 10">
            <a:extLst>
              <a:ext uri="{FF2B5EF4-FFF2-40B4-BE49-F238E27FC236}">
                <a16:creationId xmlns:a16="http://schemas.microsoft.com/office/drawing/2014/main" id="{590E15EE-5375-49BF-845F-518385409990}"/>
              </a:ext>
            </a:extLst>
          </p:cNvPr>
          <p:cNvSpPr/>
          <p:nvPr/>
        </p:nvSpPr>
        <p:spPr>
          <a:xfrm>
            <a:off x="11022281" y="506961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8947447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ción">
  <a:themeElements>
    <a:clrScheme name="Amarillo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Retrospecció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ción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1887</TotalTime>
  <Words>758</Words>
  <Application>Microsoft Office PowerPoint</Application>
  <PresentationFormat>Panorámica</PresentationFormat>
  <Paragraphs>351</Paragraphs>
  <Slides>41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41</vt:i4>
      </vt:variant>
    </vt:vector>
  </HeadingPairs>
  <TitlesOfParts>
    <vt:vector size="45" baseType="lpstr">
      <vt:lpstr>Arial</vt:lpstr>
      <vt:lpstr>Calibri</vt:lpstr>
      <vt:lpstr>Calibri Light</vt:lpstr>
      <vt:lpstr>Retrospección</vt:lpstr>
      <vt:lpstr>Especificación Gráfica de Procesos de Recuperación de Datos en LUCA</vt:lpstr>
      <vt:lpstr>Índice</vt:lpstr>
      <vt:lpstr>Objetivo del Proyecto</vt:lpstr>
      <vt:lpstr>Índice</vt:lpstr>
      <vt:lpstr>Presentación de PowerPoint</vt:lpstr>
      <vt:lpstr>Proyecto LUCA</vt:lpstr>
      <vt:lpstr>Índice</vt:lpstr>
      <vt:lpstr>Motivación TFG</vt:lpstr>
      <vt:lpstr>Presentación de PowerPoint</vt:lpstr>
      <vt:lpstr>Índice</vt:lpstr>
      <vt:lpstr>Objetivos del proyecto</vt:lpstr>
      <vt:lpstr>Índice</vt:lpstr>
      <vt:lpstr>Presentación de PowerPoint</vt:lpstr>
      <vt:lpstr>Vaadin</vt:lpstr>
      <vt:lpstr>Arquitectura</vt:lpstr>
      <vt:lpstr>Arquitectura</vt:lpstr>
      <vt:lpstr>Arquitectura</vt:lpstr>
      <vt:lpstr>Arquitectura</vt:lpstr>
      <vt:lpstr>Arquitectura</vt:lpstr>
      <vt:lpstr>Arquitectura</vt:lpstr>
      <vt:lpstr>Arquitectura</vt:lpstr>
      <vt:lpstr>Arquitectura</vt:lpstr>
      <vt:lpstr>Arquitectura</vt:lpstr>
      <vt:lpstr>Arquitectura</vt:lpstr>
      <vt:lpstr>Arquitectura</vt:lpstr>
      <vt:lpstr>Índice</vt:lpstr>
      <vt:lpstr>Editor Gráfico</vt:lpstr>
      <vt:lpstr>Presentación de PowerPoint</vt:lpstr>
      <vt:lpstr>Índice</vt:lpstr>
      <vt:lpstr>Conector Javascript</vt:lpstr>
      <vt:lpstr>Índice</vt:lpstr>
      <vt:lpstr>Integración Vaadin</vt:lpstr>
      <vt:lpstr>Índice</vt:lpstr>
      <vt:lpstr>Integración LUCA</vt:lpstr>
      <vt:lpstr>Presentación de PowerPoint</vt:lpstr>
      <vt:lpstr>Índice</vt:lpstr>
      <vt:lpstr>Ejecución de Procesos</vt:lpstr>
      <vt:lpstr>Pruebas</vt:lpstr>
      <vt:lpstr>Conclusiones</vt:lpstr>
      <vt:lpstr>Trabajos Futuros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Nacho</dc:creator>
  <cp:lastModifiedBy>Nacho</cp:lastModifiedBy>
  <cp:revision>197</cp:revision>
  <dcterms:created xsi:type="dcterms:W3CDTF">2018-02-20T17:03:48Z</dcterms:created>
  <dcterms:modified xsi:type="dcterms:W3CDTF">2018-03-06T17:42:18Z</dcterms:modified>
</cp:coreProperties>
</file>